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Barlow Bold" panose="00000800000000000000" pitchFamily="2" charset="0"/>
      <p:bold r:id="rId12"/>
    </p:embeddedFont>
    <p:embeddedFont>
      <p:font typeface="Barlow Light" panose="00000400000000000000" pitchFamily="2" charset="0"/>
      <p:regular r:id="rId13"/>
    </p:embeddedFont>
    <p:embeddedFont>
      <p:font typeface="Montserrat" panose="00000500000000000000" pitchFamily="2" charset="0"/>
      <p:regular r:id="rId14"/>
      <p:bold r:id="rId15"/>
      <p: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9D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724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59DD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89DE8"/>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949440" y="0"/>
            <a:ext cx="7680960" cy="8229600"/>
          </a:xfrm>
          <a:prstGeom prst="rect">
            <a:avLst/>
          </a:prstGeom>
        </p:spPr>
      </p:pic>
      <p:sp>
        <p:nvSpPr>
          <p:cNvPr id="3" name="Text 0"/>
          <p:cNvSpPr/>
          <p:nvPr/>
        </p:nvSpPr>
        <p:spPr>
          <a:xfrm>
            <a:off x="758309" y="1833443"/>
            <a:ext cx="5798582" cy="2850833"/>
          </a:xfrm>
          <a:prstGeom prst="rect">
            <a:avLst/>
          </a:prstGeom>
          <a:noFill/>
          <a:ln/>
        </p:spPr>
        <p:txBody>
          <a:bodyPr wrap="square" lIns="0" tIns="0" rIns="0" bIns="0" rtlCol="0" anchor="t"/>
          <a:lstStyle/>
          <a:p>
            <a:pPr marL="0" indent="0" algn="l">
              <a:lnSpc>
                <a:spcPts val="5600"/>
              </a:lnSpc>
              <a:buNone/>
            </a:pPr>
            <a:r>
              <a:rPr lang="en-US" sz="4450" b="1" dirty="0">
                <a:solidFill>
                  <a:srgbClr val="000000"/>
                </a:solidFill>
                <a:latin typeface="Barlow Bold" pitchFamily="34" charset="0"/>
                <a:ea typeface="Barlow Bold" pitchFamily="34" charset="-122"/>
                <a:cs typeface="Barlow Bold" pitchFamily="34" charset="-120"/>
              </a:rPr>
              <a:t>PRAಯಾS: Prison Rehabilitation &amp; Assessment using AI for Support</a:t>
            </a:r>
            <a:endParaRPr lang="en-US" sz="4450" dirty="0"/>
          </a:p>
        </p:txBody>
      </p:sp>
      <p:sp>
        <p:nvSpPr>
          <p:cNvPr id="4" name="Text 1"/>
          <p:cNvSpPr/>
          <p:nvPr/>
        </p:nvSpPr>
        <p:spPr>
          <a:xfrm>
            <a:off x="758309" y="5009198"/>
            <a:ext cx="5798582" cy="1386840"/>
          </a:xfrm>
          <a:prstGeom prst="rect">
            <a:avLst/>
          </a:prstGeom>
          <a:noFill/>
          <a:ln/>
        </p:spPr>
        <p:txBody>
          <a:bodyPr wrap="square" lIns="0" tIns="0" rIns="0" bIns="0" rtlCol="0" anchor="t"/>
          <a:lstStyle/>
          <a:p>
            <a:pPr marL="0" indent="0" algn="l">
              <a:lnSpc>
                <a:spcPts val="2700"/>
              </a:lnSpc>
              <a:buNone/>
            </a:pPr>
            <a:r>
              <a:rPr lang="en-US" sz="1700" dirty="0">
                <a:solidFill>
                  <a:srgbClr val="000000"/>
                </a:solidFill>
                <a:latin typeface="Montserrat" pitchFamily="34" charset="0"/>
                <a:ea typeface="Montserrat" pitchFamily="34" charset="-122"/>
                <a:cs typeface="Montserrat" pitchFamily="34" charset="-120"/>
              </a:rPr>
              <a:t>An ethical AI system that alerts prison staff to early signs of distress or violence using existing prison data, flags risk levels, and supports rehabilitation through timely human decisions. </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789920" y="0"/>
            <a:ext cx="3840480" cy="8229600"/>
          </a:xfrm>
          <a:prstGeom prst="rect">
            <a:avLst/>
          </a:prstGeom>
        </p:spPr>
      </p:pic>
      <p:sp>
        <p:nvSpPr>
          <p:cNvPr id="3" name="Text 0"/>
          <p:cNvSpPr/>
          <p:nvPr/>
        </p:nvSpPr>
        <p:spPr>
          <a:xfrm>
            <a:off x="758309" y="713303"/>
            <a:ext cx="5736074" cy="534591"/>
          </a:xfrm>
          <a:prstGeom prst="rect">
            <a:avLst/>
          </a:prstGeom>
          <a:noFill/>
          <a:ln/>
        </p:spPr>
        <p:txBody>
          <a:bodyPr wrap="none" lIns="0" tIns="0" rIns="0" bIns="0" rtlCol="0" anchor="t"/>
          <a:lstStyle/>
          <a:p>
            <a:pPr marL="0" indent="0" algn="l">
              <a:lnSpc>
                <a:spcPts val="4200"/>
              </a:lnSpc>
              <a:buNone/>
            </a:pPr>
            <a:r>
              <a:rPr lang="en-US" sz="3350" b="1" dirty="0">
                <a:solidFill>
                  <a:srgbClr val="2E3C4E"/>
                </a:solidFill>
                <a:latin typeface="Barlow Bold" pitchFamily="34" charset="0"/>
                <a:ea typeface="Barlow Bold" pitchFamily="34" charset="-122"/>
                <a:cs typeface="Barlow Bold" pitchFamily="34" charset="-120"/>
              </a:rPr>
              <a:t>Problem Statement &amp; Solution</a:t>
            </a:r>
            <a:endParaRPr lang="en-US" sz="3350" dirty="0"/>
          </a:p>
        </p:txBody>
      </p:sp>
      <p:sp>
        <p:nvSpPr>
          <p:cNvPr id="4" name="Shape 1"/>
          <p:cNvSpPr/>
          <p:nvPr/>
        </p:nvSpPr>
        <p:spPr>
          <a:xfrm>
            <a:off x="641271" y="1491615"/>
            <a:ext cx="4763929" cy="6024682"/>
          </a:xfrm>
          <a:prstGeom prst="roundRect">
            <a:avLst>
              <a:gd name="adj" fmla="val 8186"/>
            </a:avLst>
          </a:prstGeom>
          <a:solidFill>
            <a:srgbClr val="E5F6FF"/>
          </a:solidFill>
          <a:ln/>
        </p:spPr>
      </p:sp>
      <p:sp>
        <p:nvSpPr>
          <p:cNvPr id="5" name="Text 2"/>
          <p:cNvSpPr/>
          <p:nvPr/>
        </p:nvSpPr>
        <p:spPr>
          <a:xfrm>
            <a:off x="803672" y="1654016"/>
            <a:ext cx="2565678" cy="320635"/>
          </a:xfrm>
          <a:prstGeom prst="rect">
            <a:avLst/>
          </a:prstGeom>
          <a:noFill/>
          <a:ln/>
        </p:spPr>
        <p:txBody>
          <a:bodyPr wrap="none" lIns="0" tIns="0" rIns="0" bIns="0" rtlCol="0" anchor="t"/>
          <a:lstStyle/>
          <a:p>
            <a:pPr marL="0" indent="0" algn="l">
              <a:lnSpc>
                <a:spcPts val="2500"/>
              </a:lnSpc>
              <a:buNone/>
            </a:pPr>
            <a:r>
              <a:rPr lang="en-US" sz="2000" b="1" dirty="0">
                <a:solidFill>
                  <a:srgbClr val="2589C9"/>
                </a:solidFill>
                <a:latin typeface="Barlow Bold" pitchFamily="34" charset="0"/>
                <a:ea typeface="Barlow Bold" pitchFamily="34" charset="-122"/>
                <a:cs typeface="Barlow Bold" pitchFamily="34" charset="-120"/>
              </a:rPr>
              <a:t>Problem Statement</a:t>
            </a:r>
            <a:endParaRPr lang="en-US" sz="2000" dirty="0"/>
          </a:p>
        </p:txBody>
      </p:sp>
      <p:sp>
        <p:nvSpPr>
          <p:cNvPr id="6" name="Text 3"/>
          <p:cNvSpPr/>
          <p:nvPr/>
        </p:nvSpPr>
        <p:spPr>
          <a:xfrm>
            <a:off x="803672" y="2137052"/>
            <a:ext cx="4439126" cy="4743249"/>
          </a:xfrm>
          <a:prstGeom prst="rect">
            <a:avLst/>
          </a:prstGeom>
          <a:noFill/>
          <a:ln/>
        </p:spPr>
        <p:txBody>
          <a:bodyPr wrap="square" lIns="0" tIns="0" rIns="0" bIns="0" rtlCol="0" anchor="t"/>
          <a:lstStyle/>
          <a:p>
            <a:pPr marL="0" indent="0" algn="l">
              <a:lnSpc>
                <a:spcPts val="2000"/>
              </a:lnSpc>
              <a:buNone/>
            </a:pPr>
            <a:endParaRPr lang="en-US" sz="1250" dirty="0">
              <a:solidFill>
                <a:srgbClr val="384653"/>
              </a:solidFill>
              <a:latin typeface="Montserrat" pitchFamily="34" charset="0"/>
              <a:ea typeface="Montserrat" pitchFamily="34" charset="-122"/>
              <a:cs typeface="Montserrat" pitchFamily="34" charset="-120"/>
            </a:endParaRPr>
          </a:p>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India’s overcrowded prison system, housing over 5.3 lakh inmates across 1,300+ facilities, faces persistent challenges of inmate violence and unaddressed psychological distress.</a:t>
            </a:r>
          </a:p>
          <a:p>
            <a:pPr>
              <a:lnSpc>
                <a:spcPts val="2000"/>
              </a:lnSpc>
            </a:pPr>
            <a:r>
              <a:rPr lang="en-US" sz="1250" dirty="0">
                <a:solidFill>
                  <a:srgbClr val="384653"/>
                </a:solidFill>
                <a:latin typeface="Montserrat" pitchFamily="34" charset="0"/>
                <a:ea typeface="Montserrat" pitchFamily="34" charset="-122"/>
                <a:cs typeface="Montserrat" pitchFamily="34" charset="-120"/>
              </a:rPr>
              <a:t>Official data shows that violent clashes inside prisons are frequent, with several states reporting dozens of incidents annually, pointing to serious safety gaps. At the same time, suicide accounts for a majority of unnatural deaths in Indian prisons, with inmate suicide rates more than twice that of the general population, reflecting deep unmet mental health needs.</a:t>
            </a:r>
          </a:p>
          <a:p>
            <a:pPr>
              <a:lnSpc>
                <a:spcPts val="2000"/>
              </a:lnSpc>
            </a:pPr>
            <a:r>
              <a:rPr lang="en-US" sz="1250" dirty="0">
                <a:solidFill>
                  <a:srgbClr val="384653"/>
                </a:solidFill>
                <a:latin typeface="Montserrat" pitchFamily="34" charset="0"/>
                <a:ea typeface="Montserrat" pitchFamily="34" charset="-122"/>
                <a:cs typeface="Montserrat" pitchFamily="34" charset="-120"/>
              </a:rPr>
              <a:t>These issues persist because prison monitoring remains largely reactive, responding only after incidents occur. Without tools to detect early behavioral warning signs, opportunities for prevention, de-escalation, and meaningful rehabilitation are missed  undermining the core purpose of correctional systems.</a:t>
            </a:r>
            <a:endParaRPr lang="en-US" sz="1250" dirty="0"/>
          </a:p>
          <a:p>
            <a:pPr>
              <a:lnSpc>
                <a:spcPts val="2000"/>
              </a:lnSpc>
            </a:pPr>
            <a:endParaRPr lang="en-US" sz="1250" dirty="0"/>
          </a:p>
          <a:p>
            <a:pPr marL="0" indent="0" algn="l">
              <a:lnSpc>
                <a:spcPts val="2000"/>
              </a:lnSpc>
              <a:buNone/>
            </a:pPr>
            <a:endParaRPr lang="en-US" sz="1250" dirty="0"/>
          </a:p>
        </p:txBody>
      </p:sp>
      <p:sp>
        <p:nvSpPr>
          <p:cNvPr id="7" name="Text 4"/>
          <p:cNvSpPr/>
          <p:nvPr/>
        </p:nvSpPr>
        <p:spPr>
          <a:xfrm>
            <a:off x="803672" y="3323392"/>
            <a:ext cx="4439126" cy="2080260"/>
          </a:xfrm>
          <a:prstGeom prst="rect">
            <a:avLst/>
          </a:prstGeom>
          <a:noFill/>
          <a:ln/>
        </p:spPr>
        <p:txBody>
          <a:bodyPr wrap="square" lIns="0" tIns="0" rIns="0" bIns="0" rtlCol="0" anchor="t"/>
          <a:lstStyle/>
          <a:p>
            <a:pPr marL="0" indent="0" algn="l">
              <a:lnSpc>
                <a:spcPts val="2000"/>
              </a:lnSpc>
              <a:buNone/>
            </a:pPr>
            <a:endParaRPr lang="en-US" sz="1250" dirty="0"/>
          </a:p>
        </p:txBody>
      </p:sp>
      <p:sp>
        <p:nvSpPr>
          <p:cNvPr id="8" name="Text 5"/>
          <p:cNvSpPr/>
          <p:nvPr/>
        </p:nvSpPr>
        <p:spPr>
          <a:xfrm>
            <a:off x="803672" y="5549860"/>
            <a:ext cx="4439126" cy="1820228"/>
          </a:xfrm>
          <a:prstGeom prst="rect">
            <a:avLst/>
          </a:prstGeom>
          <a:noFill/>
          <a:ln/>
        </p:spPr>
        <p:txBody>
          <a:bodyPr wrap="square" lIns="0" tIns="0" rIns="0" bIns="0" rtlCol="0" anchor="t"/>
          <a:lstStyle/>
          <a:p>
            <a:pPr marL="0" indent="0" algn="l">
              <a:lnSpc>
                <a:spcPts val="2000"/>
              </a:lnSpc>
              <a:buNone/>
            </a:pPr>
            <a:endParaRPr lang="en-US" sz="1250" dirty="0"/>
          </a:p>
        </p:txBody>
      </p:sp>
      <p:sp>
        <p:nvSpPr>
          <p:cNvPr id="9" name="Shape 6"/>
          <p:cNvSpPr/>
          <p:nvPr/>
        </p:nvSpPr>
        <p:spPr>
          <a:xfrm>
            <a:off x="5575221" y="1491615"/>
            <a:ext cx="4763929" cy="6024682"/>
          </a:xfrm>
          <a:prstGeom prst="roundRect">
            <a:avLst>
              <a:gd name="adj" fmla="val 8186"/>
            </a:avLst>
          </a:prstGeom>
          <a:solidFill>
            <a:srgbClr val="063E5F"/>
          </a:solidFill>
          <a:ln/>
        </p:spPr>
      </p:sp>
      <p:sp>
        <p:nvSpPr>
          <p:cNvPr id="10" name="Text 7"/>
          <p:cNvSpPr/>
          <p:nvPr/>
        </p:nvSpPr>
        <p:spPr>
          <a:xfrm>
            <a:off x="5737622" y="1654016"/>
            <a:ext cx="2565678" cy="320635"/>
          </a:xfrm>
          <a:prstGeom prst="rect">
            <a:avLst/>
          </a:prstGeom>
          <a:noFill/>
          <a:ln/>
        </p:spPr>
        <p:txBody>
          <a:bodyPr wrap="none" lIns="0" tIns="0" rIns="0" bIns="0" rtlCol="0" anchor="t"/>
          <a:lstStyle/>
          <a:p>
            <a:pPr marL="0" indent="0" algn="l">
              <a:lnSpc>
                <a:spcPts val="2500"/>
              </a:lnSpc>
              <a:buNone/>
            </a:pPr>
            <a:r>
              <a:rPr lang="en-US" sz="2000" b="1" dirty="0">
                <a:solidFill>
                  <a:srgbClr val="2589C9"/>
                </a:solidFill>
                <a:latin typeface="Barlow Bold" pitchFamily="34" charset="0"/>
                <a:ea typeface="Barlow Bold" pitchFamily="34" charset="-122"/>
                <a:cs typeface="Barlow Bold" pitchFamily="34" charset="-120"/>
              </a:rPr>
              <a:t>Proposed Solution</a:t>
            </a:r>
            <a:endParaRPr lang="en-US" sz="2000" dirty="0"/>
          </a:p>
        </p:txBody>
      </p:sp>
      <p:sp>
        <p:nvSpPr>
          <p:cNvPr id="11" name="Text 8"/>
          <p:cNvSpPr/>
          <p:nvPr/>
        </p:nvSpPr>
        <p:spPr>
          <a:xfrm>
            <a:off x="5737622" y="2137053"/>
            <a:ext cx="4439126" cy="4438531"/>
          </a:xfrm>
          <a:prstGeom prst="rect">
            <a:avLst/>
          </a:prstGeom>
          <a:noFill/>
          <a:ln/>
        </p:spPr>
        <p:txBody>
          <a:bodyPr wrap="square" lIns="0" tIns="0" rIns="0" bIns="0" rtlCol="0" anchor="t"/>
          <a:lstStyle/>
          <a:p>
            <a:pPr marL="0" indent="0" algn="l">
              <a:lnSpc>
                <a:spcPts val="2000"/>
              </a:lnSpc>
              <a:buNone/>
            </a:pPr>
            <a:endParaRPr lang="en-US" sz="1250" b="1" dirty="0">
              <a:solidFill>
                <a:srgbClr val="FFFFFF"/>
              </a:solidFill>
              <a:latin typeface="Montserrat" pitchFamily="34" charset="0"/>
              <a:ea typeface="Montserrat" pitchFamily="34" charset="-122"/>
              <a:cs typeface="Montserrat" pitchFamily="34" charset="-120"/>
            </a:endParaRPr>
          </a:p>
          <a:p>
            <a:pPr marL="0" indent="0" algn="l">
              <a:lnSpc>
                <a:spcPts val="2000"/>
              </a:lnSpc>
              <a:buNone/>
            </a:pPr>
            <a:r>
              <a:rPr lang="en-US" sz="1250" b="1" dirty="0">
                <a:solidFill>
                  <a:srgbClr val="FFFFFF"/>
                </a:solidFill>
                <a:latin typeface="Montserrat" pitchFamily="34" charset="0"/>
                <a:ea typeface="Montserrat" pitchFamily="34" charset="-122"/>
                <a:cs typeface="Montserrat" pitchFamily="34" charset="-120"/>
              </a:rPr>
              <a:t>PRAಯಾS</a:t>
            </a:r>
            <a:r>
              <a:rPr lang="en-US" sz="1250" dirty="0">
                <a:solidFill>
                  <a:srgbClr val="FFFFFF"/>
                </a:solidFill>
                <a:latin typeface="Montserrat" pitchFamily="34" charset="0"/>
                <a:ea typeface="Montserrat" pitchFamily="34" charset="-122"/>
                <a:cs typeface="Montserrat" pitchFamily="34" charset="-120"/>
              </a:rPr>
              <a:t> is a system that helps prison staff notice early signs of depression or violent behaviour among inmates. It looks at changes in behaviour such as movement, routine, and visible emotional cues using existing cameras and records, without storing personal identity.</a:t>
            </a:r>
          </a:p>
          <a:p>
            <a:pPr>
              <a:lnSpc>
                <a:spcPts val="2000"/>
              </a:lnSpc>
            </a:pPr>
            <a:r>
              <a:rPr lang="en-US" sz="1250" dirty="0">
                <a:solidFill>
                  <a:srgbClr val="FFFFFF"/>
                </a:solidFill>
                <a:latin typeface="Montserrat" pitchFamily="34" charset="0"/>
                <a:ea typeface="Montserrat" pitchFamily="34" charset="-122"/>
                <a:cs typeface="Montserrat" pitchFamily="34" charset="-120"/>
              </a:rPr>
              <a:t>Based on these changes, the system classifies risk into priority levels (low, medium, high) and suggests a personalized plan of action, such as counselling, routine changes, or medical attention. At the same time, PRAಯಾS tracks good and stable behavior and shows it on a dashboard to support rehabilitation and parole or bail review. All decisions are made by humans. The system only helps by giving alerts and suggestions</a:t>
            </a:r>
            <a:endParaRPr lang="en-US" sz="1250" dirty="0"/>
          </a:p>
          <a:p>
            <a:pPr marL="0" indent="0" algn="l">
              <a:lnSpc>
                <a:spcPts val="2000"/>
              </a:lnSpc>
              <a:buNone/>
            </a:pPr>
            <a:endParaRPr lang="en-US" sz="1250" dirty="0"/>
          </a:p>
        </p:txBody>
      </p:sp>
      <p:sp>
        <p:nvSpPr>
          <p:cNvPr id="12" name="Text 9"/>
          <p:cNvSpPr/>
          <p:nvPr/>
        </p:nvSpPr>
        <p:spPr>
          <a:xfrm>
            <a:off x="5737622" y="3843457"/>
            <a:ext cx="4439126" cy="2340293"/>
          </a:xfrm>
          <a:prstGeom prst="rect">
            <a:avLst/>
          </a:prstGeom>
          <a:noFill/>
          <a:ln/>
        </p:spPr>
        <p:txBody>
          <a:bodyPr wrap="square" lIns="0" tIns="0" rIns="0" bIns="0" rtlCol="0" anchor="t"/>
          <a:lstStyle/>
          <a:p>
            <a:pPr marL="0" indent="0" algn="l">
              <a:lnSpc>
                <a:spcPts val="2000"/>
              </a:lnSpc>
              <a:buNone/>
            </a:pP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742355"/>
            <a:ext cx="4276130" cy="534591"/>
          </a:xfrm>
          <a:prstGeom prst="rect">
            <a:avLst/>
          </a:prstGeom>
          <a:noFill/>
          <a:ln/>
        </p:spPr>
        <p:txBody>
          <a:bodyPr wrap="none" lIns="0" tIns="0" rIns="0" bIns="0" rtlCol="0" anchor="t"/>
          <a:lstStyle/>
          <a:p>
            <a:pPr marL="0" indent="0" algn="l">
              <a:lnSpc>
                <a:spcPts val="4200"/>
              </a:lnSpc>
              <a:buNone/>
            </a:pPr>
            <a:r>
              <a:rPr lang="en-US" sz="3350" b="1" dirty="0">
                <a:solidFill>
                  <a:srgbClr val="2E3C4E"/>
                </a:solidFill>
                <a:latin typeface="Barlow Bold" pitchFamily="34" charset="0"/>
                <a:ea typeface="Barlow Bold" pitchFamily="34" charset="-122"/>
                <a:cs typeface="Barlow Bold" pitchFamily="34" charset="-120"/>
              </a:rPr>
              <a:t>Technical Approach</a:t>
            </a:r>
            <a:endParaRPr lang="en-US" sz="3350" dirty="0"/>
          </a:p>
        </p:txBody>
      </p:sp>
      <p:sp>
        <p:nvSpPr>
          <p:cNvPr id="3" name="Text 1"/>
          <p:cNvSpPr/>
          <p:nvPr/>
        </p:nvSpPr>
        <p:spPr>
          <a:xfrm>
            <a:off x="758309" y="1520666"/>
            <a:ext cx="13113782" cy="260033"/>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The system operates in four layers:</a:t>
            </a:r>
            <a:endParaRPr lang="en-US" sz="1250" dirty="0"/>
          </a:p>
        </p:txBody>
      </p:sp>
      <p:sp>
        <p:nvSpPr>
          <p:cNvPr id="4" name="Text 2"/>
          <p:cNvSpPr/>
          <p:nvPr/>
        </p:nvSpPr>
        <p:spPr>
          <a:xfrm>
            <a:off x="758309" y="1963460"/>
            <a:ext cx="162401" cy="203121"/>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Barlow Light" pitchFamily="34" charset="0"/>
                <a:ea typeface="Barlow Light" pitchFamily="34" charset="-122"/>
                <a:cs typeface="Barlow Light" pitchFamily="34" charset="-120"/>
              </a:rPr>
              <a:t>01</a:t>
            </a:r>
            <a:endParaRPr lang="en-US" sz="1250" dirty="0"/>
          </a:p>
        </p:txBody>
      </p:sp>
      <p:pic>
        <p:nvPicPr>
          <p:cNvPr id="5" name="Image 0" descr="preencoded.png"/>
          <p:cNvPicPr>
            <a:picLocks noChangeAspect="1"/>
          </p:cNvPicPr>
          <p:nvPr/>
        </p:nvPicPr>
        <p:blipFill>
          <a:blip r:embed="rId3"/>
          <a:stretch>
            <a:fillRect/>
          </a:stretch>
        </p:blipFill>
        <p:spPr>
          <a:xfrm>
            <a:off x="758309" y="2216706"/>
            <a:ext cx="6475690" cy="22860"/>
          </a:xfrm>
          <a:prstGeom prst="rect">
            <a:avLst/>
          </a:prstGeom>
          <a:solidFill>
            <a:schemeClr val="accent1"/>
          </a:solidFill>
        </p:spPr>
      </p:pic>
      <p:sp>
        <p:nvSpPr>
          <p:cNvPr id="6" name="Text 3"/>
          <p:cNvSpPr/>
          <p:nvPr/>
        </p:nvSpPr>
        <p:spPr>
          <a:xfrm>
            <a:off x="758309" y="2343626"/>
            <a:ext cx="2138005" cy="267295"/>
          </a:xfrm>
          <a:prstGeom prst="rect">
            <a:avLst/>
          </a:prstGeom>
          <a:noFill/>
          <a:ln/>
        </p:spPr>
        <p:txBody>
          <a:bodyPr wrap="none" lIns="0" tIns="0" rIns="0" bIns="0" rtlCol="0" anchor="t"/>
          <a:lstStyle/>
          <a:p>
            <a:pPr marL="0" indent="0" algn="l">
              <a:lnSpc>
                <a:spcPts val="2100"/>
              </a:lnSpc>
              <a:buNone/>
            </a:pPr>
            <a:r>
              <a:rPr lang="en-US" sz="1650" b="1" dirty="0">
                <a:solidFill>
                  <a:srgbClr val="2589C9"/>
                </a:solidFill>
                <a:latin typeface="Barlow Bold" pitchFamily="34" charset="0"/>
                <a:ea typeface="Barlow Bold" pitchFamily="34" charset="-122"/>
                <a:cs typeface="Barlow Bold" pitchFamily="34" charset="-120"/>
              </a:rPr>
              <a:t>Data Collection</a:t>
            </a:r>
            <a:endParaRPr lang="en-US" sz="1650" dirty="0"/>
          </a:p>
        </p:txBody>
      </p:sp>
      <p:sp>
        <p:nvSpPr>
          <p:cNvPr id="7" name="Text 4"/>
          <p:cNvSpPr/>
          <p:nvPr/>
        </p:nvSpPr>
        <p:spPr>
          <a:xfrm>
            <a:off x="758309" y="2708315"/>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Prisoner profile summaries (case type, sentence stage, wellbeing flags)</a:t>
            </a:r>
            <a:endParaRPr lang="en-US" sz="1250" dirty="0"/>
          </a:p>
        </p:txBody>
      </p:sp>
      <p:sp>
        <p:nvSpPr>
          <p:cNvPr id="8" name="Text 5"/>
          <p:cNvSpPr/>
          <p:nvPr/>
        </p:nvSpPr>
        <p:spPr>
          <a:xfrm>
            <a:off x="758309" y="3025140"/>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Routine and activity logs</a:t>
            </a:r>
            <a:endParaRPr lang="en-US" sz="1250" dirty="0"/>
          </a:p>
        </p:txBody>
      </p:sp>
      <p:sp>
        <p:nvSpPr>
          <p:cNvPr id="9" name="Text 6"/>
          <p:cNvSpPr/>
          <p:nvPr/>
        </p:nvSpPr>
        <p:spPr>
          <a:xfrm>
            <a:off x="758309" y="3341965"/>
            <a:ext cx="6475690" cy="520065"/>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CCTV video streams , which already exists as part of prison infrastructure.(processed in real time, no storage of identities)</a:t>
            </a:r>
            <a:endParaRPr lang="en-US" sz="1250" dirty="0"/>
          </a:p>
        </p:txBody>
      </p:sp>
      <p:sp>
        <p:nvSpPr>
          <p:cNvPr id="10" name="Text 7"/>
          <p:cNvSpPr/>
          <p:nvPr/>
        </p:nvSpPr>
        <p:spPr>
          <a:xfrm>
            <a:off x="7396401" y="1963460"/>
            <a:ext cx="162401" cy="203121"/>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Barlow Light" pitchFamily="34" charset="0"/>
                <a:ea typeface="Barlow Light" pitchFamily="34" charset="-122"/>
                <a:cs typeface="Barlow Light" pitchFamily="34" charset="-120"/>
              </a:rPr>
              <a:t>02</a:t>
            </a:r>
            <a:endParaRPr lang="en-US" sz="1250" dirty="0"/>
          </a:p>
        </p:txBody>
      </p:sp>
      <p:pic>
        <p:nvPicPr>
          <p:cNvPr id="11" name="Image 1" descr="preencoded.png"/>
          <p:cNvPicPr>
            <a:picLocks noChangeAspect="1"/>
          </p:cNvPicPr>
          <p:nvPr/>
        </p:nvPicPr>
        <p:blipFill>
          <a:blip r:embed="rId3"/>
          <a:stretch>
            <a:fillRect/>
          </a:stretch>
        </p:blipFill>
        <p:spPr>
          <a:xfrm>
            <a:off x="7396401" y="2216706"/>
            <a:ext cx="6475690" cy="22860"/>
          </a:xfrm>
          <a:prstGeom prst="rect">
            <a:avLst/>
          </a:prstGeom>
          <a:solidFill>
            <a:schemeClr val="accent1"/>
          </a:solidFill>
        </p:spPr>
      </p:pic>
      <p:sp>
        <p:nvSpPr>
          <p:cNvPr id="12" name="Text 8"/>
          <p:cNvSpPr/>
          <p:nvPr/>
        </p:nvSpPr>
        <p:spPr>
          <a:xfrm>
            <a:off x="7396401" y="2343626"/>
            <a:ext cx="2537341" cy="267295"/>
          </a:xfrm>
          <a:prstGeom prst="rect">
            <a:avLst/>
          </a:prstGeom>
          <a:noFill/>
          <a:ln/>
        </p:spPr>
        <p:txBody>
          <a:bodyPr wrap="none" lIns="0" tIns="0" rIns="0" bIns="0" rtlCol="0" anchor="t"/>
          <a:lstStyle/>
          <a:p>
            <a:pPr marL="0" indent="0" algn="l">
              <a:lnSpc>
                <a:spcPts val="2100"/>
              </a:lnSpc>
              <a:buNone/>
            </a:pPr>
            <a:r>
              <a:rPr lang="en-US" sz="1650" b="1" dirty="0">
                <a:solidFill>
                  <a:srgbClr val="2589C9"/>
                </a:solidFill>
                <a:latin typeface="Barlow Bold" pitchFamily="34" charset="0"/>
                <a:ea typeface="Barlow Bold" pitchFamily="34" charset="-122"/>
                <a:cs typeface="Barlow Bold" pitchFamily="34" charset="-120"/>
              </a:rPr>
              <a:t>Affective Computing Layer</a:t>
            </a:r>
            <a:endParaRPr lang="en-US" sz="1650" dirty="0"/>
          </a:p>
        </p:txBody>
      </p:sp>
      <p:sp>
        <p:nvSpPr>
          <p:cNvPr id="13" name="Text 9"/>
          <p:cNvSpPr/>
          <p:nvPr/>
        </p:nvSpPr>
        <p:spPr>
          <a:xfrm>
            <a:off x="7396401" y="2708315"/>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Extracts emotion‑related features such as:</a:t>
            </a:r>
            <a:endParaRPr lang="en-US" sz="1250" dirty="0"/>
          </a:p>
        </p:txBody>
      </p:sp>
      <p:sp>
        <p:nvSpPr>
          <p:cNvPr id="14" name="Text 10"/>
          <p:cNvSpPr/>
          <p:nvPr/>
        </p:nvSpPr>
        <p:spPr>
          <a:xfrm>
            <a:off x="7396401" y="3025140"/>
            <a:ext cx="6475690" cy="260033"/>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facial action units (micro‑expressions)</a:t>
            </a:r>
            <a:endParaRPr lang="en-US" sz="1250" dirty="0"/>
          </a:p>
        </p:txBody>
      </p:sp>
      <p:sp>
        <p:nvSpPr>
          <p:cNvPr id="15" name="Text 11"/>
          <p:cNvSpPr/>
          <p:nvPr/>
        </p:nvSpPr>
        <p:spPr>
          <a:xfrm>
            <a:off x="7396401" y="3341965"/>
            <a:ext cx="6475690" cy="260033"/>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body posture</a:t>
            </a:r>
            <a:endParaRPr lang="en-US" sz="1250" dirty="0"/>
          </a:p>
        </p:txBody>
      </p:sp>
      <p:sp>
        <p:nvSpPr>
          <p:cNvPr id="16" name="Text 12"/>
          <p:cNvSpPr/>
          <p:nvPr/>
        </p:nvSpPr>
        <p:spPr>
          <a:xfrm>
            <a:off x="7396401" y="3658791"/>
            <a:ext cx="6475690" cy="260033"/>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agitation and pacing frequency</a:t>
            </a:r>
            <a:endParaRPr lang="en-US" sz="1250" dirty="0"/>
          </a:p>
        </p:txBody>
      </p:sp>
      <p:sp>
        <p:nvSpPr>
          <p:cNvPr id="17" name="Text 13"/>
          <p:cNvSpPr/>
          <p:nvPr/>
        </p:nvSpPr>
        <p:spPr>
          <a:xfrm>
            <a:off x="7396401" y="3975616"/>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Focuses on </a:t>
            </a:r>
            <a:r>
              <a:rPr lang="en-US" sz="1250" b="1" dirty="0">
                <a:solidFill>
                  <a:srgbClr val="384653"/>
                </a:solidFill>
                <a:latin typeface="Montserrat" pitchFamily="34" charset="0"/>
                <a:ea typeface="Montserrat" pitchFamily="34" charset="-122"/>
                <a:cs typeface="Montserrat" pitchFamily="34" charset="-120"/>
              </a:rPr>
              <a:t>emotional state indicators</a:t>
            </a:r>
            <a:r>
              <a:rPr lang="en-US" sz="1250" dirty="0">
                <a:solidFill>
                  <a:srgbClr val="384653"/>
                </a:solidFill>
                <a:latin typeface="Montserrat" pitchFamily="34" charset="0"/>
                <a:ea typeface="Montserrat" pitchFamily="34" charset="-122"/>
                <a:cs typeface="Montserrat" pitchFamily="34" charset="-120"/>
              </a:rPr>
              <a:t>, not diagnosis</a:t>
            </a:r>
            <a:endParaRPr lang="en-US" sz="1250" dirty="0"/>
          </a:p>
        </p:txBody>
      </p:sp>
      <p:sp>
        <p:nvSpPr>
          <p:cNvPr id="18" name="Text 14"/>
          <p:cNvSpPr/>
          <p:nvPr/>
        </p:nvSpPr>
        <p:spPr>
          <a:xfrm>
            <a:off x="758309" y="4519851"/>
            <a:ext cx="162401" cy="203121"/>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Barlow Light" pitchFamily="34" charset="0"/>
                <a:ea typeface="Barlow Light" pitchFamily="34" charset="-122"/>
                <a:cs typeface="Barlow Light" pitchFamily="34" charset="-120"/>
              </a:rPr>
              <a:t>03</a:t>
            </a:r>
            <a:endParaRPr lang="en-US" sz="1250" dirty="0"/>
          </a:p>
        </p:txBody>
      </p:sp>
      <p:pic>
        <p:nvPicPr>
          <p:cNvPr id="19" name="Image 2" descr="preencoded.png"/>
          <p:cNvPicPr>
            <a:picLocks noChangeAspect="1"/>
          </p:cNvPicPr>
          <p:nvPr/>
        </p:nvPicPr>
        <p:blipFill>
          <a:blip r:embed="rId3"/>
          <a:stretch>
            <a:fillRect/>
          </a:stretch>
        </p:blipFill>
        <p:spPr>
          <a:xfrm>
            <a:off x="758309" y="4756904"/>
            <a:ext cx="6475690" cy="22860"/>
          </a:xfrm>
          <a:prstGeom prst="rect">
            <a:avLst/>
          </a:prstGeom>
          <a:solidFill>
            <a:schemeClr val="accent1"/>
          </a:solidFill>
        </p:spPr>
      </p:pic>
      <p:sp>
        <p:nvSpPr>
          <p:cNvPr id="20" name="Text 15"/>
          <p:cNvSpPr/>
          <p:nvPr/>
        </p:nvSpPr>
        <p:spPr>
          <a:xfrm>
            <a:off x="758309" y="4900017"/>
            <a:ext cx="2417445" cy="267295"/>
          </a:xfrm>
          <a:prstGeom prst="rect">
            <a:avLst/>
          </a:prstGeom>
          <a:noFill/>
          <a:ln/>
        </p:spPr>
        <p:txBody>
          <a:bodyPr wrap="none" lIns="0" tIns="0" rIns="0" bIns="0" rtlCol="0" anchor="t"/>
          <a:lstStyle/>
          <a:p>
            <a:pPr marL="0" indent="0" algn="l">
              <a:lnSpc>
                <a:spcPts val="2100"/>
              </a:lnSpc>
              <a:buNone/>
            </a:pPr>
            <a:r>
              <a:rPr lang="en-US" sz="1650" b="1" dirty="0">
                <a:solidFill>
                  <a:srgbClr val="2589C9"/>
                </a:solidFill>
                <a:latin typeface="Barlow Bold" pitchFamily="34" charset="0"/>
                <a:ea typeface="Barlow Bold" pitchFamily="34" charset="-122"/>
                <a:cs typeface="Barlow Bold" pitchFamily="34" charset="-120"/>
              </a:rPr>
              <a:t>Behavioral Analysis Layer</a:t>
            </a:r>
            <a:endParaRPr lang="en-US" sz="1650" dirty="0"/>
          </a:p>
        </p:txBody>
      </p:sp>
      <p:sp>
        <p:nvSpPr>
          <p:cNvPr id="21" name="Text 16"/>
          <p:cNvSpPr/>
          <p:nvPr/>
        </p:nvSpPr>
        <p:spPr>
          <a:xfrm>
            <a:off x="758309" y="5264706"/>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Establishes an </a:t>
            </a:r>
            <a:r>
              <a:rPr lang="en-US" sz="1250" b="1" dirty="0">
                <a:solidFill>
                  <a:srgbClr val="384653"/>
                </a:solidFill>
                <a:latin typeface="Montserrat" pitchFamily="34" charset="0"/>
                <a:ea typeface="Montserrat" pitchFamily="34" charset="-122"/>
                <a:cs typeface="Montserrat" pitchFamily="34" charset="-120"/>
              </a:rPr>
              <a:t>individual baseline</a:t>
            </a:r>
            <a:endParaRPr lang="en-US" sz="1250" dirty="0"/>
          </a:p>
        </p:txBody>
      </p:sp>
      <p:sp>
        <p:nvSpPr>
          <p:cNvPr id="22" name="Text 17"/>
          <p:cNvSpPr/>
          <p:nvPr/>
        </p:nvSpPr>
        <p:spPr>
          <a:xfrm>
            <a:off x="758309" y="5581531"/>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Detects deviations over time</a:t>
            </a:r>
            <a:endParaRPr lang="en-US" sz="1250" dirty="0"/>
          </a:p>
        </p:txBody>
      </p:sp>
      <p:sp>
        <p:nvSpPr>
          <p:cNvPr id="23" name="Text 18"/>
          <p:cNvSpPr/>
          <p:nvPr/>
        </p:nvSpPr>
        <p:spPr>
          <a:xfrm>
            <a:off x="758309" y="5898356"/>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Combines emotional + behavioral signals</a:t>
            </a:r>
            <a:endParaRPr lang="en-US" sz="1250" dirty="0"/>
          </a:p>
        </p:txBody>
      </p:sp>
      <p:sp>
        <p:nvSpPr>
          <p:cNvPr id="24" name="Text 19"/>
          <p:cNvSpPr/>
          <p:nvPr/>
        </p:nvSpPr>
        <p:spPr>
          <a:xfrm>
            <a:off x="7396401" y="4519851"/>
            <a:ext cx="162401" cy="203121"/>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Barlow Light" pitchFamily="34" charset="0"/>
                <a:ea typeface="Barlow Light" pitchFamily="34" charset="-122"/>
                <a:cs typeface="Barlow Light" pitchFamily="34" charset="-120"/>
              </a:rPr>
              <a:t>04</a:t>
            </a:r>
            <a:endParaRPr lang="en-US" sz="1250" dirty="0"/>
          </a:p>
        </p:txBody>
      </p:sp>
      <p:pic>
        <p:nvPicPr>
          <p:cNvPr id="25" name="Image 3" descr="preencoded.png"/>
          <p:cNvPicPr>
            <a:picLocks noChangeAspect="1"/>
          </p:cNvPicPr>
          <p:nvPr/>
        </p:nvPicPr>
        <p:blipFill>
          <a:blip r:embed="rId3"/>
          <a:stretch>
            <a:fillRect/>
          </a:stretch>
        </p:blipFill>
        <p:spPr>
          <a:xfrm>
            <a:off x="7396401" y="4756904"/>
            <a:ext cx="6475690" cy="22860"/>
          </a:xfrm>
          <a:prstGeom prst="rect">
            <a:avLst/>
          </a:prstGeom>
          <a:solidFill>
            <a:schemeClr val="accent1"/>
          </a:solidFill>
        </p:spPr>
      </p:pic>
      <p:sp>
        <p:nvSpPr>
          <p:cNvPr id="26" name="Text 20"/>
          <p:cNvSpPr/>
          <p:nvPr/>
        </p:nvSpPr>
        <p:spPr>
          <a:xfrm>
            <a:off x="7396401" y="4900017"/>
            <a:ext cx="2693432" cy="320635"/>
          </a:xfrm>
          <a:prstGeom prst="rect">
            <a:avLst/>
          </a:prstGeom>
          <a:noFill/>
          <a:ln/>
        </p:spPr>
        <p:txBody>
          <a:bodyPr wrap="none" lIns="0" tIns="0" rIns="0" bIns="0" rtlCol="0" anchor="t"/>
          <a:lstStyle/>
          <a:p>
            <a:pPr marL="0" indent="0" algn="l">
              <a:lnSpc>
                <a:spcPts val="2500"/>
              </a:lnSpc>
              <a:buNone/>
            </a:pPr>
            <a:r>
              <a:rPr lang="en-US" sz="2000" b="1" dirty="0">
                <a:solidFill>
                  <a:srgbClr val="2589C9"/>
                </a:solidFill>
                <a:latin typeface="Barlow Bold" pitchFamily="34" charset="0"/>
                <a:ea typeface="Barlow Bold" pitchFamily="34" charset="-122"/>
                <a:cs typeface="Barlow Bold" pitchFamily="34" charset="-120"/>
              </a:rPr>
              <a:t>Decision Support Layer </a:t>
            </a:r>
            <a:endParaRPr lang="en-US" sz="2000" dirty="0"/>
          </a:p>
        </p:txBody>
      </p:sp>
      <p:sp>
        <p:nvSpPr>
          <p:cNvPr id="27" name="Text 21"/>
          <p:cNvSpPr/>
          <p:nvPr/>
        </p:nvSpPr>
        <p:spPr>
          <a:xfrm>
            <a:off x="7396401" y="5318046"/>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Detects signs of depression or possible violence</a:t>
            </a:r>
            <a:endParaRPr lang="en-US" sz="1250" dirty="0"/>
          </a:p>
        </p:txBody>
      </p:sp>
      <p:sp>
        <p:nvSpPr>
          <p:cNvPr id="28" name="Text 22"/>
          <p:cNvSpPr/>
          <p:nvPr/>
        </p:nvSpPr>
        <p:spPr>
          <a:xfrm>
            <a:off x="7396401" y="5634871"/>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Explains alerts in clear, simple language</a:t>
            </a:r>
            <a:endParaRPr lang="en-US" sz="1250" dirty="0"/>
          </a:p>
        </p:txBody>
      </p:sp>
      <p:sp>
        <p:nvSpPr>
          <p:cNvPr id="29" name="Text 23"/>
          <p:cNvSpPr/>
          <p:nvPr/>
        </p:nvSpPr>
        <p:spPr>
          <a:xfrm>
            <a:off x="7396401" y="5951696"/>
            <a:ext cx="6475690" cy="520065"/>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Suggests a </a:t>
            </a:r>
            <a:r>
              <a:rPr lang="en-US" sz="1250" b="1" dirty="0">
                <a:solidFill>
                  <a:srgbClr val="384653"/>
                </a:solidFill>
                <a:latin typeface="Montserrat" pitchFamily="34" charset="0"/>
                <a:ea typeface="Montserrat" pitchFamily="34" charset="-122"/>
                <a:cs typeface="Montserrat" pitchFamily="34" charset="-120"/>
              </a:rPr>
              <a:t>personalized action plan</a:t>
            </a:r>
            <a:r>
              <a:rPr lang="en-US" sz="1250" dirty="0">
                <a:solidFill>
                  <a:srgbClr val="384653"/>
                </a:solidFill>
                <a:latin typeface="Montserrat" pitchFamily="34" charset="0"/>
                <a:ea typeface="Montserrat" pitchFamily="34" charset="-122"/>
                <a:cs typeface="Montserrat" pitchFamily="34" charset="-120"/>
              </a:rPr>
              <a:t> (counseling, routine change, monitoring, medical review)</a:t>
            </a:r>
            <a:endParaRPr lang="en-US" sz="1250" dirty="0"/>
          </a:p>
        </p:txBody>
      </p:sp>
      <p:sp>
        <p:nvSpPr>
          <p:cNvPr id="30" name="Text 24"/>
          <p:cNvSpPr/>
          <p:nvPr/>
        </p:nvSpPr>
        <p:spPr>
          <a:xfrm>
            <a:off x="7396401" y="6528554"/>
            <a:ext cx="6475690" cy="520065"/>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Shows risk levels, behavior trends, and positive progress on a behavior dashboard</a:t>
            </a:r>
            <a:endParaRPr lang="en-US" sz="1250" dirty="0"/>
          </a:p>
        </p:txBody>
      </p:sp>
      <p:sp>
        <p:nvSpPr>
          <p:cNvPr id="31" name="Text 25"/>
          <p:cNvSpPr/>
          <p:nvPr/>
        </p:nvSpPr>
        <p:spPr>
          <a:xfrm>
            <a:off x="7396401" y="7105412"/>
            <a:ext cx="6475690"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4653"/>
                </a:solidFill>
                <a:latin typeface="Montserrat" pitchFamily="34" charset="0"/>
                <a:ea typeface="Montserrat" pitchFamily="34" charset="-122"/>
                <a:cs typeface="Montserrat" pitchFamily="34" charset="-120"/>
              </a:rPr>
              <a:t>Ensures all alerts and actions are reviewed and approved by prison staff</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658297"/>
            <a:ext cx="7390924" cy="641390"/>
          </a:xfrm>
          <a:prstGeom prst="rect">
            <a:avLst/>
          </a:prstGeom>
          <a:noFill/>
          <a:ln/>
        </p:spPr>
        <p:txBody>
          <a:bodyPr wrap="none" lIns="0" tIns="0" rIns="0" bIns="0" rtlCol="0" anchor="t"/>
          <a:lstStyle/>
          <a:p>
            <a:pPr marL="0" indent="0" algn="l">
              <a:lnSpc>
                <a:spcPts val="5050"/>
              </a:lnSpc>
              <a:buNone/>
            </a:pPr>
            <a:r>
              <a:rPr lang="en-US" sz="4000" b="1" dirty="0">
                <a:solidFill>
                  <a:srgbClr val="2E3C4E"/>
                </a:solidFill>
                <a:latin typeface="Barlow Bold" pitchFamily="34" charset="0"/>
                <a:ea typeface="Barlow Bold" pitchFamily="34" charset="-122"/>
                <a:cs typeface="Barlow Bold" pitchFamily="34" charset="-120"/>
              </a:rPr>
              <a:t>Affective Computing &amp; ML Model</a:t>
            </a:r>
            <a:endParaRPr lang="en-US" sz="4000" dirty="0"/>
          </a:p>
        </p:txBody>
      </p:sp>
      <p:sp>
        <p:nvSpPr>
          <p:cNvPr id="3" name="Text 1"/>
          <p:cNvSpPr/>
          <p:nvPr/>
        </p:nvSpPr>
        <p:spPr>
          <a:xfrm>
            <a:off x="758309" y="1592104"/>
            <a:ext cx="13113782" cy="311944"/>
          </a:xfrm>
          <a:prstGeom prst="rect">
            <a:avLst/>
          </a:prstGeom>
          <a:noFill/>
          <a:ln/>
        </p:spPr>
        <p:txBody>
          <a:bodyPr wrap="non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PRAಯಾS uses affective computing to recognize </a:t>
            </a:r>
            <a:r>
              <a:rPr lang="en-US" sz="1500" b="1" dirty="0">
                <a:solidFill>
                  <a:srgbClr val="384653"/>
                </a:solidFill>
                <a:latin typeface="Montserrat" pitchFamily="34" charset="0"/>
                <a:ea typeface="Montserrat" pitchFamily="34" charset="-122"/>
                <a:cs typeface="Montserrat" pitchFamily="34" charset="-120"/>
              </a:rPr>
              <a:t>observable emotional cues</a:t>
            </a:r>
            <a:r>
              <a:rPr lang="en-US" sz="1500" dirty="0">
                <a:solidFill>
                  <a:srgbClr val="384653"/>
                </a:solidFill>
                <a:latin typeface="Montserrat" pitchFamily="34" charset="0"/>
                <a:ea typeface="Montserrat" pitchFamily="34" charset="-122"/>
                <a:cs typeface="Montserrat" pitchFamily="34" charset="-120"/>
              </a:rPr>
              <a:t>, not to label or judge inmates.</a:t>
            </a:r>
            <a:endParaRPr lang="en-US" sz="1500" dirty="0"/>
          </a:p>
        </p:txBody>
      </p:sp>
      <p:sp>
        <p:nvSpPr>
          <p:cNvPr id="4" name="Text 2"/>
          <p:cNvSpPr/>
          <p:nvPr/>
        </p:nvSpPr>
        <p:spPr>
          <a:xfrm>
            <a:off x="758309" y="2318266"/>
            <a:ext cx="3287316" cy="320635"/>
          </a:xfrm>
          <a:prstGeom prst="rect">
            <a:avLst/>
          </a:prstGeom>
          <a:noFill/>
          <a:ln/>
        </p:spPr>
        <p:txBody>
          <a:bodyPr wrap="none" lIns="0" tIns="0" rIns="0" bIns="0" rtlCol="0" anchor="t"/>
          <a:lstStyle/>
          <a:p>
            <a:pPr marL="0" indent="0" algn="l">
              <a:lnSpc>
                <a:spcPts val="2500"/>
              </a:lnSpc>
              <a:buNone/>
            </a:pPr>
            <a:r>
              <a:rPr lang="en-US" sz="2000" b="1" dirty="0">
                <a:solidFill>
                  <a:srgbClr val="2589C9"/>
                </a:solidFill>
                <a:latin typeface="Barlow Bold" pitchFamily="34" charset="0"/>
                <a:ea typeface="Barlow Bold" pitchFamily="34" charset="-122"/>
                <a:cs typeface="Barlow Bold" pitchFamily="34" charset="-120"/>
              </a:rPr>
              <a:t>ML Model Training Approach:</a:t>
            </a:r>
            <a:endParaRPr lang="en-US" sz="2000" dirty="0"/>
          </a:p>
        </p:txBody>
      </p:sp>
      <p:sp>
        <p:nvSpPr>
          <p:cNvPr id="5" name="Text 3"/>
          <p:cNvSpPr/>
          <p:nvPr/>
        </p:nvSpPr>
        <p:spPr>
          <a:xfrm>
            <a:off x="758309" y="2833807"/>
            <a:ext cx="6319004"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Input features:</a:t>
            </a:r>
            <a:endParaRPr lang="en-US" sz="1500" dirty="0"/>
          </a:p>
        </p:txBody>
      </p:sp>
      <p:sp>
        <p:nvSpPr>
          <p:cNvPr id="6" name="Text 4"/>
          <p:cNvSpPr/>
          <p:nvPr/>
        </p:nvSpPr>
        <p:spPr>
          <a:xfrm>
            <a:off x="758309" y="3213973"/>
            <a:ext cx="6319004" cy="623887"/>
          </a:xfrm>
          <a:prstGeom prst="rect">
            <a:avLst/>
          </a:prstGeom>
          <a:noFill/>
          <a:ln/>
        </p:spPr>
        <p:txBody>
          <a:bodyPr wrap="square" lIns="0" tIns="0" rIns="0" bIns="0" rtlCol="0" anchor="t"/>
          <a:lstStyle/>
          <a:p>
            <a:pPr marL="685800" lvl="1"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Facial expression embeddings (stress, neutrality, agitation indicators)</a:t>
            </a:r>
            <a:endParaRPr lang="en-US" sz="1500" dirty="0"/>
          </a:p>
        </p:txBody>
      </p:sp>
      <p:sp>
        <p:nvSpPr>
          <p:cNvPr id="7" name="Text 5"/>
          <p:cNvSpPr/>
          <p:nvPr/>
        </p:nvSpPr>
        <p:spPr>
          <a:xfrm>
            <a:off x="758309" y="3906083"/>
            <a:ext cx="6319004" cy="311944"/>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Body movement intensity</a:t>
            </a:r>
            <a:endParaRPr lang="en-US" sz="1500" dirty="0"/>
          </a:p>
        </p:txBody>
      </p:sp>
      <p:sp>
        <p:nvSpPr>
          <p:cNvPr id="8" name="Text 6"/>
          <p:cNvSpPr/>
          <p:nvPr/>
        </p:nvSpPr>
        <p:spPr>
          <a:xfrm>
            <a:off x="758309" y="4286250"/>
            <a:ext cx="6319004" cy="311944"/>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Duration of inactivity or isolation</a:t>
            </a:r>
            <a:endParaRPr lang="en-US" sz="1500" dirty="0"/>
          </a:p>
        </p:txBody>
      </p:sp>
      <p:sp>
        <p:nvSpPr>
          <p:cNvPr id="9" name="Text 7"/>
          <p:cNvSpPr/>
          <p:nvPr/>
        </p:nvSpPr>
        <p:spPr>
          <a:xfrm>
            <a:off x="758309" y="4666417"/>
            <a:ext cx="6319004"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Training data:</a:t>
            </a:r>
            <a:endParaRPr lang="en-US" sz="1500" dirty="0"/>
          </a:p>
        </p:txBody>
      </p:sp>
      <p:sp>
        <p:nvSpPr>
          <p:cNvPr id="10" name="Text 8"/>
          <p:cNvSpPr/>
          <p:nvPr/>
        </p:nvSpPr>
        <p:spPr>
          <a:xfrm>
            <a:off x="758309" y="5046583"/>
            <a:ext cx="6319004" cy="623887"/>
          </a:xfrm>
          <a:prstGeom prst="rect">
            <a:avLst/>
          </a:prstGeom>
          <a:noFill/>
          <a:ln/>
        </p:spPr>
        <p:txBody>
          <a:bodyPr wrap="square" lIns="0" tIns="0" rIns="0" bIns="0" rtlCol="0" anchor="t"/>
          <a:lstStyle/>
          <a:p>
            <a:pPr marL="685800" lvl="1"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Publicly available emotion datasets (e.g., stress / neutral / agitation)</a:t>
            </a:r>
            <a:endParaRPr lang="en-US" sz="1500" dirty="0"/>
          </a:p>
        </p:txBody>
      </p:sp>
      <p:sp>
        <p:nvSpPr>
          <p:cNvPr id="11" name="Text 9"/>
          <p:cNvSpPr/>
          <p:nvPr/>
        </p:nvSpPr>
        <p:spPr>
          <a:xfrm>
            <a:off x="758309" y="5738693"/>
            <a:ext cx="6319004" cy="311944"/>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Simulated and anonymized data</a:t>
            </a:r>
            <a:endParaRPr lang="en-US" sz="1500" dirty="0"/>
          </a:p>
        </p:txBody>
      </p:sp>
      <p:sp>
        <p:nvSpPr>
          <p:cNvPr id="12" name="Text 10"/>
          <p:cNvSpPr/>
          <p:nvPr/>
        </p:nvSpPr>
        <p:spPr>
          <a:xfrm>
            <a:off x="758309" y="6118860"/>
            <a:ext cx="6319004"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Model type:</a:t>
            </a:r>
            <a:endParaRPr lang="en-US" sz="1500" dirty="0"/>
          </a:p>
        </p:txBody>
      </p:sp>
      <p:sp>
        <p:nvSpPr>
          <p:cNvPr id="13" name="Text 11"/>
          <p:cNvSpPr/>
          <p:nvPr/>
        </p:nvSpPr>
        <p:spPr>
          <a:xfrm>
            <a:off x="758309" y="6499027"/>
            <a:ext cx="6319004" cy="311944"/>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CNN‑based feature extraction</a:t>
            </a:r>
            <a:endParaRPr lang="en-US" sz="1500" dirty="0"/>
          </a:p>
        </p:txBody>
      </p:sp>
      <p:sp>
        <p:nvSpPr>
          <p:cNvPr id="14" name="Text 12"/>
          <p:cNvSpPr/>
          <p:nvPr/>
        </p:nvSpPr>
        <p:spPr>
          <a:xfrm>
            <a:off x="758309" y="6879193"/>
            <a:ext cx="6319004" cy="623887"/>
          </a:xfrm>
          <a:prstGeom prst="rect">
            <a:avLst/>
          </a:prstGeom>
          <a:noFill/>
          <a:ln/>
        </p:spPr>
        <p:txBody>
          <a:bodyPr wrap="square" lIns="0" tIns="0" rIns="0" bIns="0" rtlCol="0" anchor="t"/>
          <a:lstStyle/>
          <a:p>
            <a:pPr marL="685800" lvl="1"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Classification into </a:t>
            </a:r>
            <a:r>
              <a:rPr lang="en-US" sz="1500" b="1" dirty="0">
                <a:solidFill>
                  <a:srgbClr val="384653"/>
                </a:solidFill>
                <a:latin typeface="Montserrat" pitchFamily="34" charset="0"/>
                <a:ea typeface="Montserrat" pitchFamily="34" charset="-122"/>
                <a:cs typeface="Montserrat" pitchFamily="34" charset="-120"/>
              </a:rPr>
              <a:t>emotional intensity levels</a:t>
            </a:r>
            <a:r>
              <a:rPr lang="en-US" sz="1500" dirty="0">
                <a:solidFill>
                  <a:srgbClr val="384653"/>
                </a:solidFill>
                <a:latin typeface="Montserrat" pitchFamily="34" charset="0"/>
                <a:ea typeface="Montserrat" pitchFamily="34" charset="-122"/>
                <a:cs typeface="Montserrat" pitchFamily="34" charset="-120"/>
              </a:rPr>
              <a:t>, not emotions</a:t>
            </a:r>
            <a:endParaRPr lang="en-US" sz="1500" dirty="0"/>
          </a:p>
        </p:txBody>
      </p:sp>
      <p:sp>
        <p:nvSpPr>
          <p:cNvPr id="15" name="Text 13"/>
          <p:cNvSpPr/>
          <p:nvPr/>
        </p:nvSpPr>
        <p:spPr>
          <a:xfrm>
            <a:off x="7560707" y="2318266"/>
            <a:ext cx="2565678" cy="320635"/>
          </a:xfrm>
          <a:prstGeom prst="rect">
            <a:avLst/>
          </a:prstGeom>
          <a:noFill/>
          <a:ln/>
        </p:spPr>
        <p:txBody>
          <a:bodyPr wrap="none" lIns="0" tIns="0" rIns="0" bIns="0" rtlCol="0" anchor="t"/>
          <a:lstStyle/>
          <a:p>
            <a:pPr marL="0" indent="0" algn="l">
              <a:lnSpc>
                <a:spcPts val="2500"/>
              </a:lnSpc>
              <a:buNone/>
            </a:pPr>
            <a:r>
              <a:rPr lang="en-US" sz="2000" b="1" dirty="0">
                <a:solidFill>
                  <a:srgbClr val="2589C9"/>
                </a:solidFill>
                <a:latin typeface="Barlow Bold" pitchFamily="34" charset="0"/>
                <a:ea typeface="Barlow Bold" pitchFamily="34" charset="-122"/>
                <a:cs typeface="Barlow Bold" pitchFamily="34" charset="-120"/>
              </a:rPr>
              <a:t>Output</a:t>
            </a:r>
            <a:endParaRPr lang="en-US" sz="2000" dirty="0"/>
          </a:p>
        </p:txBody>
      </p:sp>
      <p:sp>
        <p:nvSpPr>
          <p:cNvPr id="16" name="Text 14"/>
          <p:cNvSpPr/>
          <p:nvPr/>
        </p:nvSpPr>
        <p:spPr>
          <a:xfrm>
            <a:off x="7560707" y="2833807"/>
            <a:ext cx="6319004"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Emotional state bands: </a:t>
            </a:r>
            <a:r>
              <a:rPr lang="en-US" sz="1500" i="1" dirty="0">
                <a:solidFill>
                  <a:srgbClr val="384653"/>
                </a:solidFill>
                <a:latin typeface="Montserrat" pitchFamily="34" charset="0"/>
                <a:ea typeface="Montserrat" pitchFamily="34" charset="-122"/>
                <a:cs typeface="Montserrat" pitchFamily="34" charset="-120"/>
              </a:rPr>
              <a:t>stable / elevated / high‑risk</a:t>
            </a:r>
            <a:endParaRPr lang="en-US" sz="1500" dirty="0"/>
          </a:p>
        </p:txBody>
      </p:sp>
      <p:sp>
        <p:nvSpPr>
          <p:cNvPr id="17" name="Text 15"/>
          <p:cNvSpPr/>
          <p:nvPr/>
        </p:nvSpPr>
        <p:spPr>
          <a:xfrm>
            <a:off x="7560707" y="3213973"/>
            <a:ext cx="6319004"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Confidence score</a:t>
            </a:r>
            <a:endParaRPr lang="en-US" sz="1500" dirty="0"/>
          </a:p>
        </p:txBody>
      </p:sp>
      <p:sp>
        <p:nvSpPr>
          <p:cNvPr id="18" name="Text 16"/>
          <p:cNvSpPr/>
          <p:nvPr/>
        </p:nvSpPr>
        <p:spPr>
          <a:xfrm>
            <a:off x="7560707" y="3594140"/>
            <a:ext cx="6319004"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Explanation of contributing signals.</a:t>
            </a:r>
            <a:endParaRPr lang="en-US" sz="1500" dirty="0"/>
          </a:p>
        </p:txBody>
      </p:sp>
      <p:sp>
        <p:nvSpPr>
          <p:cNvPr id="19" name="Text 17"/>
          <p:cNvSpPr/>
          <p:nvPr/>
        </p:nvSpPr>
        <p:spPr>
          <a:xfrm>
            <a:off x="7560707" y="3974306"/>
            <a:ext cx="6319004"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Behavioural dashboard </a:t>
            </a:r>
            <a:endParaRPr lang="en-US" sz="1500" dirty="0"/>
          </a:p>
        </p:txBody>
      </p:sp>
      <p:sp>
        <p:nvSpPr>
          <p:cNvPr id="20" name="Text 18"/>
          <p:cNvSpPr/>
          <p:nvPr/>
        </p:nvSpPr>
        <p:spPr>
          <a:xfrm>
            <a:off x="7560707" y="4354473"/>
            <a:ext cx="6319004" cy="623887"/>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384653"/>
                </a:solidFill>
                <a:latin typeface="Montserrat" pitchFamily="34" charset="0"/>
                <a:ea typeface="Montserrat" pitchFamily="34" charset="-122"/>
                <a:cs typeface="Montserrat" pitchFamily="34" charset="-120"/>
              </a:rPr>
              <a:t>Personalized plan of action to deescalate the situation for each of the involved parties.</a:t>
            </a:r>
            <a:endParaRPr lang="en-US" sz="1500" dirty="0"/>
          </a:p>
        </p:txBody>
      </p:sp>
      <p:sp>
        <p:nvSpPr>
          <p:cNvPr id="21" name="Shape 19"/>
          <p:cNvSpPr/>
          <p:nvPr/>
        </p:nvSpPr>
        <p:spPr>
          <a:xfrm>
            <a:off x="7560707" y="5197673"/>
            <a:ext cx="6319004" cy="1140262"/>
          </a:xfrm>
          <a:prstGeom prst="roundRect">
            <a:avLst>
              <a:gd name="adj" fmla="val 25651"/>
            </a:avLst>
          </a:prstGeom>
          <a:solidFill>
            <a:srgbClr val="BEDFF3"/>
          </a:solidFill>
          <a:ln/>
        </p:spPr>
      </p:sp>
      <p:pic>
        <p:nvPicPr>
          <p:cNvPr id="22" name="Image 0" descr="preencoded.png"/>
          <p:cNvPicPr>
            <a:picLocks noChangeAspect="1"/>
          </p:cNvPicPr>
          <p:nvPr/>
        </p:nvPicPr>
        <p:blipFill>
          <a:blip r:embed="rId3"/>
          <a:stretch>
            <a:fillRect/>
          </a:stretch>
        </p:blipFill>
        <p:spPr>
          <a:xfrm>
            <a:off x="7755612" y="5491639"/>
            <a:ext cx="243721" cy="194905"/>
          </a:xfrm>
          <a:prstGeom prst="rect">
            <a:avLst/>
          </a:prstGeom>
        </p:spPr>
      </p:pic>
      <p:sp>
        <p:nvSpPr>
          <p:cNvPr id="23" name="Text 20"/>
          <p:cNvSpPr/>
          <p:nvPr/>
        </p:nvSpPr>
        <p:spPr>
          <a:xfrm>
            <a:off x="8194238" y="5441275"/>
            <a:ext cx="5490567" cy="623887"/>
          </a:xfrm>
          <a:prstGeom prst="rect">
            <a:avLst/>
          </a:prstGeom>
          <a:noFill/>
          <a:ln/>
        </p:spPr>
        <p:txBody>
          <a:bodyPr wrap="square" lIns="0" tIns="0" rIns="0" bIns="0" rtlCol="0" anchor="t"/>
          <a:lstStyle/>
          <a:p>
            <a:pPr marL="0" indent="0" algn="l">
              <a:lnSpc>
                <a:spcPts val="2450"/>
              </a:lnSpc>
              <a:buNone/>
            </a:pPr>
            <a:r>
              <a:rPr lang="en-US" sz="1500" dirty="0">
                <a:solidFill>
                  <a:srgbClr val="000000"/>
                </a:solidFill>
                <a:latin typeface="Montserrat" pitchFamily="34" charset="0"/>
                <a:ea typeface="Montserrat" pitchFamily="34" charset="-122"/>
                <a:cs typeface="Montserrat" pitchFamily="34" charset="-120"/>
              </a:rPr>
              <a:t>⚠️ The model does </a:t>
            </a:r>
            <a:r>
              <a:rPr lang="en-US" sz="1500" b="1" dirty="0">
                <a:solidFill>
                  <a:srgbClr val="000000"/>
                </a:solidFill>
                <a:latin typeface="Montserrat" pitchFamily="34" charset="0"/>
                <a:ea typeface="Montserrat" pitchFamily="34" charset="-122"/>
                <a:cs typeface="Montserrat" pitchFamily="34" charset="-120"/>
              </a:rPr>
              <a:t>not</a:t>
            </a:r>
            <a:r>
              <a:rPr lang="en-US" sz="1500" dirty="0">
                <a:solidFill>
                  <a:srgbClr val="000000"/>
                </a:solidFill>
                <a:latin typeface="Montserrat" pitchFamily="34" charset="0"/>
                <a:ea typeface="Montserrat" pitchFamily="34" charset="-122"/>
                <a:cs typeface="Montserrat" pitchFamily="34" charset="-120"/>
              </a:rPr>
              <a:t> diagnose mental health conditions.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379481"/>
            <a:ext cx="7195304"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Implementation of PRAಯಾS</a:t>
            </a:r>
            <a:endParaRPr lang="en-US" sz="4450" dirty="0"/>
          </a:p>
        </p:txBody>
      </p:sp>
      <p:pic>
        <p:nvPicPr>
          <p:cNvPr id="5" name="Picture 4">
            <a:extLst>
              <a:ext uri="{FF2B5EF4-FFF2-40B4-BE49-F238E27FC236}">
                <a16:creationId xmlns:a16="http://schemas.microsoft.com/office/drawing/2014/main" id="{8B2C0B06-C7CA-57CD-3221-81824184EC7A}"/>
              </a:ext>
            </a:extLst>
          </p:cNvPr>
          <p:cNvPicPr>
            <a:picLocks noChangeAspect="1"/>
          </p:cNvPicPr>
          <p:nvPr/>
        </p:nvPicPr>
        <p:blipFill>
          <a:blip r:embed="rId3"/>
          <a:stretch>
            <a:fillRect/>
          </a:stretch>
        </p:blipFill>
        <p:spPr>
          <a:xfrm>
            <a:off x="603895" y="2977376"/>
            <a:ext cx="13422610" cy="37914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961192"/>
            <a:ext cx="6612255"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Google Technologies Used</a:t>
            </a:r>
            <a:endParaRPr lang="en-US" sz="4450" dirty="0"/>
          </a:p>
        </p:txBody>
      </p:sp>
      <p:sp>
        <p:nvSpPr>
          <p:cNvPr id="3" name="Text 1"/>
          <p:cNvSpPr/>
          <p:nvPr/>
        </p:nvSpPr>
        <p:spPr>
          <a:xfrm>
            <a:off x="758309" y="1760458"/>
            <a:ext cx="3420904" cy="427553"/>
          </a:xfrm>
          <a:prstGeom prst="rect">
            <a:avLst/>
          </a:prstGeom>
          <a:noFill/>
          <a:ln/>
        </p:spPr>
        <p:txBody>
          <a:bodyPr wrap="none" lIns="0" tIns="0" rIns="0" bIns="0" rtlCol="0" anchor="t"/>
          <a:lstStyle/>
          <a:p>
            <a:pPr marL="0" indent="0" algn="l">
              <a:lnSpc>
                <a:spcPts val="3350"/>
              </a:lnSpc>
              <a:buNone/>
            </a:pPr>
            <a:r>
              <a:rPr lang="en-US" sz="2650" b="1" dirty="0">
                <a:solidFill>
                  <a:srgbClr val="2E3C4E"/>
                </a:solidFill>
                <a:latin typeface="Barlow Bold" pitchFamily="34" charset="0"/>
                <a:ea typeface="Barlow Bold" pitchFamily="34" charset="-122"/>
                <a:cs typeface="Barlow Bold" pitchFamily="34" charset="-120"/>
              </a:rPr>
              <a:t>Google Tech Stack</a:t>
            </a:r>
            <a:endParaRPr lang="en-US" sz="2650" dirty="0"/>
          </a:p>
        </p:txBody>
      </p:sp>
      <p:sp>
        <p:nvSpPr>
          <p:cNvPr id="4" name="Shape 2"/>
          <p:cNvSpPr/>
          <p:nvPr/>
        </p:nvSpPr>
        <p:spPr>
          <a:xfrm>
            <a:off x="758309" y="2512933"/>
            <a:ext cx="4226838" cy="2789515"/>
          </a:xfrm>
          <a:prstGeom prst="roundRect">
            <a:avLst>
              <a:gd name="adj" fmla="val 5245"/>
            </a:avLst>
          </a:prstGeom>
          <a:solidFill>
            <a:srgbClr val="FFFFFF"/>
          </a:solidFill>
          <a:ln w="30480">
            <a:solidFill>
              <a:srgbClr val="CCCCCC"/>
            </a:solidFill>
            <a:prstDash val="solid"/>
          </a:ln>
        </p:spPr>
      </p:sp>
      <p:sp>
        <p:nvSpPr>
          <p:cNvPr id="5" name="Shape 3"/>
          <p:cNvSpPr/>
          <p:nvPr/>
        </p:nvSpPr>
        <p:spPr>
          <a:xfrm>
            <a:off x="727829" y="2512933"/>
            <a:ext cx="121920" cy="2789515"/>
          </a:xfrm>
          <a:prstGeom prst="roundRect">
            <a:avLst>
              <a:gd name="adj" fmla="val 266563"/>
            </a:avLst>
          </a:prstGeom>
          <a:solidFill>
            <a:srgbClr val="CCCCCC"/>
          </a:solidFill>
          <a:ln/>
        </p:spPr>
      </p:sp>
      <p:sp>
        <p:nvSpPr>
          <p:cNvPr id="6" name="Text 4"/>
          <p:cNvSpPr/>
          <p:nvPr/>
        </p:nvSpPr>
        <p:spPr>
          <a:xfrm>
            <a:off x="1096804" y="2759988"/>
            <a:ext cx="3214092" cy="356235"/>
          </a:xfrm>
          <a:prstGeom prst="rect">
            <a:avLst/>
          </a:prstGeom>
          <a:noFill/>
          <a:ln/>
        </p:spPr>
        <p:txBody>
          <a:bodyPr wrap="none" lIns="0" tIns="0" rIns="0" bIns="0" rtlCol="0" anchor="t"/>
          <a:lstStyle/>
          <a:p>
            <a:pPr marL="0" indent="0" algn="l">
              <a:lnSpc>
                <a:spcPts val="2800"/>
              </a:lnSpc>
              <a:buNone/>
            </a:pPr>
            <a:r>
              <a:rPr lang="en-US" sz="2200" b="1" dirty="0">
                <a:solidFill>
                  <a:srgbClr val="2589C9"/>
                </a:solidFill>
                <a:latin typeface="Barlow Bold" pitchFamily="34" charset="0"/>
                <a:ea typeface="Barlow Bold" pitchFamily="34" charset="-122"/>
                <a:cs typeface="Barlow Bold" pitchFamily="34" charset="-120"/>
              </a:rPr>
              <a:t>Google Gemini (Vertex AI)</a:t>
            </a:r>
            <a:endParaRPr lang="en-US" sz="2200" dirty="0"/>
          </a:p>
        </p:txBody>
      </p:sp>
      <p:sp>
        <p:nvSpPr>
          <p:cNvPr id="7" name="Text 5"/>
          <p:cNvSpPr/>
          <p:nvPr/>
        </p:nvSpPr>
        <p:spPr>
          <a:xfrm>
            <a:off x="1096804" y="3246120"/>
            <a:ext cx="364128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Converts model outputs into explainable summaries</a:t>
            </a:r>
            <a:endParaRPr lang="en-US" sz="1700" dirty="0"/>
          </a:p>
        </p:txBody>
      </p:sp>
      <p:sp>
        <p:nvSpPr>
          <p:cNvPr id="8" name="Text 6"/>
          <p:cNvSpPr/>
          <p:nvPr/>
        </p:nvSpPr>
        <p:spPr>
          <a:xfrm>
            <a:off x="1096804" y="4015264"/>
            <a:ext cx="3641288" cy="104013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Generates supportive, non‑medical intervention suggestions</a:t>
            </a:r>
            <a:endParaRPr lang="en-US" sz="1700" dirty="0"/>
          </a:p>
        </p:txBody>
      </p:sp>
      <p:sp>
        <p:nvSpPr>
          <p:cNvPr id="9" name="Shape 7"/>
          <p:cNvSpPr/>
          <p:nvPr/>
        </p:nvSpPr>
        <p:spPr>
          <a:xfrm>
            <a:off x="5201722" y="2512933"/>
            <a:ext cx="4226838" cy="2789515"/>
          </a:xfrm>
          <a:prstGeom prst="roundRect">
            <a:avLst>
              <a:gd name="adj" fmla="val 5245"/>
            </a:avLst>
          </a:prstGeom>
          <a:solidFill>
            <a:srgbClr val="FFFFFF"/>
          </a:solidFill>
          <a:ln w="30480">
            <a:solidFill>
              <a:srgbClr val="CCCCCC"/>
            </a:solidFill>
            <a:prstDash val="solid"/>
          </a:ln>
        </p:spPr>
      </p:sp>
      <p:sp>
        <p:nvSpPr>
          <p:cNvPr id="10" name="Shape 8"/>
          <p:cNvSpPr/>
          <p:nvPr/>
        </p:nvSpPr>
        <p:spPr>
          <a:xfrm>
            <a:off x="5171242" y="2512933"/>
            <a:ext cx="121920" cy="2789515"/>
          </a:xfrm>
          <a:prstGeom prst="roundRect">
            <a:avLst>
              <a:gd name="adj" fmla="val 266563"/>
            </a:avLst>
          </a:prstGeom>
          <a:solidFill>
            <a:srgbClr val="CCCCCC"/>
          </a:solidFill>
          <a:ln/>
        </p:spPr>
      </p:sp>
      <p:sp>
        <p:nvSpPr>
          <p:cNvPr id="11" name="Text 9"/>
          <p:cNvSpPr/>
          <p:nvPr/>
        </p:nvSpPr>
        <p:spPr>
          <a:xfrm>
            <a:off x="5540216" y="2759988"/>
            <a:ext cx="2981563" cy="356235"/>
          </a:xfrm>
          <a:prstGeom prst="rect">
            <a:avLst/>
          </a:prstGeom>
          <a:noFill/>
          <a:ln/>
        </p:spPr>
        <p:txBody>
          <a:bodyPr wrap="none" lIns="0" tIns="0" rIns="0" bIns="0" rtlCol="0" anchor="t"/>
          <a:lstStyle/>
          <a:p>
            <a:pPr marL="0" indent="0" algn="l">
              <a:lnSpc>
                <a:spcPts val="2800"/>
              </a:lnSpc>
              <a:buNone/>
            </a:pPr>
            <a:r>
              <a:rPr lang="en-US" sz="2200" b="1" dirty="0">
                <a:solidFill>
                  <a:srgbClr val="2589C9"/>
                </a:solidFill>
                <a:latin typeface="Barlow Bold" pitchFamily="34" charset="0"/>
                <a:ea typeface="Barlow Bold" pitchFamily="34" charset="-122"/>
                <a:cs typeface="Barlow Bold" pitchFamily="34" charset="-120"/>
              </a:rPr>
              <a:t>Google Cloud Vision API</a:t>
            </a:r>
            <a:endParaRPr lang="en-US" sz="2200" dirty="0"/>
          </a:p>
        </p:txBody>
      </p:sp>
      <p:sp>
        <p:nvSpPr>
          <p:cNvPr id="12" name="Text 10"/>
          <p:cNvSpPr/>
          <p:nvPr/>
        </p:nvSpPr>
        <p:spPr>
          <a:xfrm>
            <a:off x="5540216" y="3246120"/>
            <a:ext cx="364128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Extracts facial and body‑movement features</a:t>
            </a:r>
            <a:endParaRPr lang="en-US" sz="1700" dirty="0"/>
          </a:p>
        </p:txBody>
      </p:sp>
      <p:sp>
        <p:nvSpPr>
          <p:cNvPr id="13" name="Text 11"/>
          <p:cNvSpPr/>
          <p:nvPr/>
        </p:nvSpPr>
        <p:spPr>
          <a:xfrm>
            <a:off x="5540216" y="4015264"/>
            <a:ext cx="364128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No identity recognition or biometric storage</a:t>
            </a:r>
            <a:endParaRPr lang="en-US" sz="1700" dirty="0"/>
          </a:p>
        </p:txBody>
      </p:sp>
      <p:sp>
        <p:nvSpPr>
          <p:cNvPr id="14" name="Shape 12"/>
          <p:cNvSpPr/>
          <p:nvPr/>
        </p:nvSpPr>
        <p:spPr>
          <a:xfrm>
            <a:off x="9645134" y="2512933"/>
            <a:ext cx="4226957" cy="2789515"/>
          </a:xfrm>
          <a:prstGeom prst="roundRect">
            <a:avLst>
              <a:gd name="adj" fmla="val 5245"/>
            </a:avLst>
          </a:prstGeom>
          <a:solidFill>
            <a:srgbClr val="FFFFFF"/>
          </a:solidFill>
          <a:ln w="30480">
            <a:solidFill>
              <a:srgbClr val="CCCCCC"/>
            </a:solidFill>
            <a:prstDash val="solid"/>
          </a:ln>
        </p:spPr>
      </p:sp>
      <p:sp>
        <p:nvSpPr>
          <p:cNvPr id="15" name="Shape 13"/>
          <p:cNvSpPr/>
          <p:nvPr/>
        </p:nvSpPr>
        <p:spPr>
          <a:xfrm>
            <a:off x="9614654" y="2512933"/>
            <a:ext cx="121920" cy="2789515"/>
          </a:xfrm>
          <a:prstGeom prst="roundRect">
            <a:avLst>
              <a:gd name="adj" fmla="val 266563"/>
            </a:avLst>
          </a:prstGeom>
          <a:solidFill>
            <a:srgbClr val="CCCCCC"/>
          </a:solidFill>
          <a:ln/>
        </p:spPr>
      </p:sp>
      <p:sp>
        <p:nvSpPr>
          <p:cNvPr id="16" name="Text 14"/>
          <p:cNvSpPr/>
          <p:nvPr/>
        </p:nvSpPr>
        <p:spPr>
          <a:xfrm>
            <a:off x="9983629" y="275998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589C9"/>
                </a:solidFill>
                <a:latin typeface="Barlow Bold" pitchFamily="34" charset="0"/>
                <a:ea typeface="Barlow Bold" pitchFamily="34" charset="-122"/>
                <a:cs typeface="Barlow Bold" pitchFamily="34" charset="-120"/>
              </a:rPr>
              <a:t>Firebase</a:t>
            </a:r>
            <a:endParaRPr lang="en-US" sz="2200" dirty="0"/>
          </a:p>
        </p:txBody>
      </p:sp>
      <p:sp>
        <p:nvSpPr>
          <p:cNvPr id="17" name="Text 15"/>
          <p:cNvSpPr/>
          <p:nvPr/>
        </p:nvSpPr>
        <p:spPr>
          <a:xfrm>
            <a:off x="9983629" y="3246120"/>
            <a:ext cx="364140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Firestore: prisoner profiles, behavior logs, alerts</a:t>
            </a:r>
            <a:endParaRPr lang="en-US" sz="1700" dirty="0"/>
          </a:p>
        </p:txBody>
      </p:sp>
      <p:sp>
        <p:nvSpPr>
          <p:cNvPr id="18" name="Text 16"/>
          <p:cNvSpPr/>
          <p:nvPr/>
        </p:nvSpPr>
        <p:spPr>
          <a:xfrm>
            <a:off x="9983629" y="4015264"/>
            <a:ext cx="364140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Authentication: role‑based access (warden, counselor)</a:t>
            </a:r>
            <a:endParaRPr lang="en-US" sz="1700" dirty="0"/>
          </a:p>
        </p:txBody>
      </p:sp>
      <p:sp>
        <p:nvSpPr>
          <p:cNvPr id="19" name="Shape 17"/>
          <p:cNvSpPr/>
          <p:nvPr/>
        </p:nvSpPr>
        <p:spPr>
          <a:xfrm>
            <a:off x="758309" y="5519023"/>
            <a:ext cx="4226838" cy="1749385"/>
          </a:xfrm>
          <a:prstGeom prst="roundRect">
            <a:avLst>
              <a:gd name="adj" fmla="val 8363"/>
            </a:avLst>
          </a:prstGeom>
          <a:solidFill>
            <a:srgbClr val="FFFFFF"/>
          </a:solidFill>
          <a:ln w="30480">
            <a:solidFill>
              <a:srgbClr val="CCCCCC"/>
            </a:solidFill>
            <a:prstDash val="solid"/>
          </a:ln>
        </p:spPr>
      </p:sp>
      <p:sp>
        <p:nvSpPr>
          <p:cNvPr id="20" name="Shape 18"/>
          <p:cNvSpPr/>
          <p:nvPr/>
        </p:nvSpPr>
        <p:spPr>
          <a:xfrm>
            <a:off x="727829" y="5519023"/>
            <a:ext cx="121920" cy="1749385"/>
          </a:xfrm>
          <a:prstGeom prst="roundRect">
            <a:avLst>
              <a:gd name="adj" fmla="val 266563"/>
            </a:avLst>
          </a:prstGeom>
          <a:solidFill>
            <a:srgbClr val="CCCCCC"/>
          </a:solidFill>
          <a:ln/>
        </p:spPr>
      </p:sp>
      <p:sp>
        <p:nvSpPr>
          <p:cNvPr id="21" name="Text 19"/>
          <p:cNvSpPr/>
          <p:nvPr/>
        </p:nvSpPr>
        <p:spPr>
          <a:xfrm>
            <a:off x="1096804" y="57660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589C9"/>
                </a:solidFill>
                <a:latin typeface="Barlow Bold" pitchFamily="34" charset="0"/>
                <a:ea typeface="Barlow Bold" pitchFamily="34" charset="-122"/>
                <a:cs typeface="Barlow Bold" pitchFamily="34" charset="-120"/>
              </a:rPr>
              <a:t>Cloud Functions</a:t>
            </a:r>
            <a:endParaRPr lang="en-US" sz="2200" dirty="0"/>
          </a:p>
        </p:txBody>
      </p:sp>
      <p:sp>
        <p:nvSpPr>
          <p:cNvPr id="22" name="Text 20"/>
          <p:cNvSpPr/>
          <p:nvPr/>
        </p:nvSpPr>
        <p:spPr>
          <a:xfrm>
            <a:off x="1096804" y="6252210"/>
            <a:ext cx="364128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Threshold logic and alert escalation</a:t>
            </a:r>
            <a:endParaRPr lang="en-US" sz="1700" dirty="0"/>
          </a:p>
        </p:txBody>
      </p:sp>
      <p:sp>
        <p:nvSpPr>
          <p:cNvPr id="23" name="Shape 21"/>
          <p:cNvSpPr/>
          <p:nvPr/>
        </p:nvSpPr>
        <p:spPr>
          <a:xfrm>
            <a:off x="5201722" y="5519023"/>
            <a:ext cx="4226838" cy="1749385"/>
          </a:xfrm>
          <a:prstGeom prst="roundRect">
            <a:avLst>
              <a:gd name="adj" fmla="val 8363"/>
            </a:avLst>
          </a:prstGeom>
          <a:solidFill>
            <a:srgbClr val="FFFFFF"/>
          </a:solidFill>
          <a:ln w="30480">
            <a:solidFill>
              <a:srgbClr val="CCCCCC"/>
            </a:solidFill>
            <a:prstDash val="solid"/>
          </a:ln>
        </p:spPr>
      </p:sp>
      <p:sp>
        <p:nvSpPr>
          <p:cNvPr id="24" name="Shape 22"/>
          <p:cNvSpPr/>
          <p:nvPr/>
        </p:nvSpPr>
        <p:spPr>
          <a:xfrm>
            <a:off x="5171242" y="5519023"/>
            <a:ext cx="121920" cy="1749385"/>
          </a:xfrm>
          <a:prstGeom prst="roundRect">
            <a:avLst>
              <a:gd name="adj" fmla="val 266563"/>
            </a:avLst>
          </a:prstGeom>
          <a:solidFill>
            <a:srgbClr val="CCCCCC"/>
          </a:solidFill>
          <a:ln/>
        </p:spPr>
      </p:sp>
      <p:sp>
        <p:nvSpPr>
          <p:cNvPr id="25" name="Text 23"/>
          <p:cNvSpPr/>
          <p:nvPr/>
        </p:nvSpPr>
        <p:spPr>
          <a:xfrm>
            <a:off x="5540216" y="57660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589C9"/>
                </a:solidFill>
                <a:latin typeface="Barlow Bold" pitchFamily="34" charset="0"/>
                <a:ea typeface="Barlow Bold" pitchFamily="34" charset="-122"/>
                <a:cs typeface="Barlow Bold" pitchFamily="34" charset="-120"/>
              </a:rPr>
              <a:t>BigQuery </a:t>
            </a:r>
            <a:endParaRPr lang="en-US" sz="2200" dirty="0"/>
          </a:p>
        </p:txBody>
      </p:sp>
      <p:sp>
        <p:nvSpPr>
          <p:cNvPr id="26" name="Text 24"/>
          <p:cNvSpPr/>
          <p:nvPr/>
        </p:nvSpPr>
        <p:spPr>
          <a:xfrm>
            <a:off x="5540216" y="6252210"/>
            <a:ext cx="3641288"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Anonymous trend analysis</a:t>
            </a:r>
            <a:endParaRPr lang="en-US" sz="1700" dirty="0"/>
          </a:p>
        </p:txBody>
      </p:sp>
      <p:sp>
        <p:nvSpPr>
          <p:cNvPr id="27" name="Text 25"/>
          <p:cNvSpPr/>
          <p:nvPr/>
        </p:nvSpPr>
        <p:spPr>
          <a:xfrm>
            <a:off x="5540216" y="6674644"/>
            <a:ext cx="3641288"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Institution‑level dashboards</a:t>
            </a:r>
            <a:endParaRPr lang="en-US" sz="1700" dirty="0"/>
          </a:p>
        </p:txBody>
      </p:sp>
      <p:sp>
        <p:nvSpPr>
          <p:cNvPr id="28" name="Shape 26"/>
          <p:cNvSpPr/>
          <p:nvPr/>
        </p:nvSpPr>
        <p:spPr>
          <a:xfrm>
            <a:off x="9645134" y="5519023"/>
            <a:ext cx="4226957" cy="1749385"/>
          </a:xfrm>
          <a:prstGeom prst="roundRect">
            <a:avLst>
              <a:gd name="adj" fmla="val 8363"/>
            </a:avLst>
          </a:prstGeom>
          <a:solidFill>
            <a:srgbClr val="FFFFFF"/>
          </a:solidFill>
          <a:ln w="30480">
            <a:solidFill>
              <a:srgbClr val="CCCCCC"/>
            </a:solidFill>
            <a:prstDash val="solid"/>
          </a:ln>
        </p:spPr>
      </p:sp>
      <p:sp>
        <p:nvSpPr>
          <p:cNvPr id="29" name="Shape 27"/>
          <p:cNvSpPr/>
          <p:nvPr/>
        </p:nvSpPr>
        <p:spPr>
          <a:xfrm>
            <a:off x="9614654" y="5519023"/>
            <a:ext cx="121920" cy="1749385"/>
          </a:xfrm>
          <a:prstGeom prst="roundRect">
            <a:avLst>
              <a:gd name="adj" fmla="val 266563"/>
            </a:avLst>
          </a:prstGeom>
          <a:solidFill>
            <a:srgbClr val="CCCCCC"/>
          </a:solidFill>
          <a:ln/>
        </p:spPr>
      </p:sp>
      <p:sp>
        <p:nvSpPr>
          <p:cNvPr id="30" name="Text 28"/>
          <p:cNvSpPr/>
          <p:nvPr/>
        </p:nvSpPr>
        <p:spPr>
          <a:xfrm>
            <a:off x="9983629" y="576607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589C9"/>
                </a:solidFill>
                <a:latin typeface="Barlow Bold" pitchFamily="34" charset="0"/>
                <a:ea typeface="Barlow Bold" pitchFamily="34" charset="-122"/>
                <a:cs typeface="Barlow Bold" pitchFamily="34" charset="-120"/>
              </a:rPr>
              <a:t>Looker Studio</a:t>
            </a:r>
            <a:endParaRPr lang="en-US" sz="2200" dirty="0"/>
          </a:p>
        </p:txBody>
      </p:sp>
      <p:sp>
        <p:nvSpPr>
          <p:cNvPr id="31" name="Text 29"/>
          <p:cNvSpPr/>
          <p:nvPr/>
        </p:nvSpPr>
        <p:spPr>
          <a:xfrm>
            <a:off x="9983629" y="6252210"/>
            <a:ext cx="364140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Visualization of trends using dashboards and flowcharts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1409"/>
          </a:xfrm>
          <a:prstGeom prst="rect">
            <a:avLst/>
          </a:prstGeom>
        </p:spPr>
      </p:pic>
      <p:sp>
        <p:nvSpPr>
          <p:cNvPr id="3" name="Text 0"/>
          <p:cNvSpPr/>
          <p:nvPr/>
        </p:nvSpPr>
        <p:spPr>
          <a:xfrm>
            <a:off x="758309" y="3254335"/>
            <a:ext cx="5416510" cy="676989"/>
          </a:xfrm>
          <a:prstGeom prst="rect">
            <a:avLst/>
          </a:prstGeom>
          <a:noFill/>
          <a:ln/>
        </p:spPr>
        <p:txBody>
          <a:bodyPr wrap="none" lIns="0" tIns="0" rIns="0" bIns="0" rtlCol="0" anchor="t"/>
          <a:lstStyle/>
          <a:p>
            <a:pPr marL="0" indent="0" algn="l">
              <a:lnSpc>
                <a:spcPts val="5300"/>
              </a:lnSpc>
              <a:buNone/>
            </a:pPr>
            <a:r>
              <a:rPr lang="en-US" sz="4250" b="1" dirty="0">
                <a:solidFill>
                  <a:srgbClr val="2E3C4E"/>
                </a:solidFill>
                <a:latin typeface="Barlow Bold" pitchFamily="34" charset="0"/>
                <a:ea typeface="Barlow Bold" pitchFamily="34" charset="-122"/>
                <a:cs typeface="Barlow Bold" pitchFamily="34" charset="-120"/>
              </a:rPr>
              <a:t>Feasibility &amp; Viability</a:t>
            </a:r>
            <a:endParaRPr lang="en-US" sz="4250" dirty="0"/>
          </a:p>
        </p:txBody>
      </p:sp>
      <p:sp>
        <p:nvSpPr>
          <p:cNvPr id="4" name="Text 1"/>
          <p:cNvSpPr/>
          <p:nvPr/>
        </p:nvSpPr>
        <p:spPr>
          <a:xfrm>
            <a:off x="758309" y="4445794"/>
            <a:ext cx="3249930" cy="406241"/>
          </a:xfrm>
          <a:prstGeom prst="rect">
            <a:avLst/>
          </a:prstGeom>
          <a:noFill/>
          <a:ln/>
        </p:spPr>
        <p:txBody>
          <a:bodyPr wrap="none" lIns="0" tIns="0" rIns="0" bIns="0" rtlCol="0" anchor="t"/>
          <a:lstStyle/>
          <a:p>
            <a:pPr marL="0" indent="0" algn="l">
              <a:lnSpc>
                <a:spcPts val="3150"/>
              </a:lnSpc>
              <a:buNone/>
            </a:pPr>
            <a:r>
              <a:rPr lang="en-US" sz="2550" b="1" dirty="0">
                <a:solidFill>
                  <a:srgbClr val="2589C9"/>
                </a:solidFill>
                <a:latin typeface="Barlow Bold" pitchFamily="34" charset="0"/>
                <a:ea typeface="Barlow Bold" pitchFamily="34" charset="-122"/>
                <a:cs typeface="Barlow Bold" pitchFamily="34" charset="-120"/>
              </a:rPr>
              <a:t>Technical Feasibility</a:t>
            </a:r>
            <a:endParaRPr lang="en-US" sz="2550" dirty="0"/>
          </a:p>
        </p:txBody>
      </p:sp>
      <p:sp>
        <p:nvSpPr>
          <p:cNvPr id="5" name="Text 2"/>
          <p:cNvSpPr/>
          <p:nvPr/>
        </p:nvSpPr>
        <p:spPr>
          <a:xfrm>
            <a:off x="758309" y="5057775"/>
            <a:ext cx="4037290" cy="32932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Uses existing CCTV infrastructure</a:t>
            </a:r>
            <a:endParaRPr lang="en-US" sz="1600" dirty="0"/>
          </a:p>
        </p:txBody>
      </p:sp>
      <p:sp>
        <p:nvSpPr>
          <p:cNvPr id="6" name="Text 3"/>
          <p:cNvSpPr/>
          <p:nvPr/>
        </p:nvSpPr>
        <p:spPr>
          <a:xfrm>
            <a:off x="758309" y="5459135"/>
            <a:ext cx="4037290" cy="65865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ML models trained on public datasets</a:t>
            </a:r>
            <a:endParaRPr lang="en-US" sz="1600" dirty="0"/>
          </a:p>
        </p:txBody>
      </p:sp>
      <p:sp>
        <p:nvSpPr>
          <p:cNvPr id="7" name="Text 4"/>
          <p:cNvSpPr/>
          <p:nvPr/>
        </p:nvSpPr>
        <p:spPr>
          <a:xfrm>
            <a:off x="758309" y="6189821"/>
            <a:ext cx="4037290" cy="65865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Real‑time processing achievable at pilot scale</a:t>
            </a:r>
            <a:endParaRPr lang="en-US" sz="1600" dirty="0"/>
          </a:p>
        </p:txBody>
      </p:sp>
      <p:sp>
        <p:nvSpPr>
          <p:cNvPr id="8" name="Text 5"/>
          <p:cNvSpPr/>
          <p:nvPr/>
        </p:nvSpPr>
        <p:spPr>
          <a:xfrm>
            <a:off x="758309" y="7033617"/>
            <a:ext cx="4037290" cy="329327"/>
          </a:xfrm>
          <a:prstGeom prst="rect">
            <a:avLst/>
          </a:prstGeom>
          <a:noFill/>
          <a:ln/>
        </p:spPr>
        <p:txBody>
          <a:bodyPr wrap="none" lIns="0" tIns="0" rIns="0" bIns="0" rtlCol="0" anchor="t"/>
          <a:lstStyle/>
          <a:p>
            <a:pPr marL="0" indent="0" algn="l">
              <a:lnSpc>
                <a:spcPts val="2550"/>
              </a:lnSpc>
              <a:buNone/>
            </a:pPr>
            <a:endParaRPr lang="en-US" sz="1600" dirty="0"/>
          </a:p>
        </p:txBody>
      </p:sp>
      <p:sp>
        <p:nvSpPr>
          <p:cNvPr id="9" name="Text 6"/>
          <p:cNvSpPr/>
          <p:nvPr/>
        </p:nvSpPr>
        <p:spPr>
          <a:xfrm>
            <a:off x="5305425" y="4445794"/>
            <a:ext cx="3249930" cy="406241"/>
          </a:xfrm>
          <a:prstGeom prst="rect">
            <a:avLst/>
          </a:prstGeom>
          <a:noFill/>
          <a:ln/>
        </p:spPr>
        <p:txBody>
          <a:bodyPr wrap="none" lIns="0" tIns="0" rIns="0" bIns="0" rtlCol="0" anchor="t"/>
          <a:lstStyle/>
          <a:p>
            <a:pPr marL="0" indent="0" algn="l">
              <a:lnSpc>
                <a:spcPts val="3150"/>
              </a:lnSpc>
              <a:buNone/>
            </a:pPr>
            <a:r>
              <a:rPr lang="en-US" sz="2550" b="1" dirty="0">
                <a:solidFill>
                  <a:srgbClr val="2589C9"/>
                </a:solidFill>
                <a:latin typeface="Barlow Bold" pitchFamily="34" charset="0"/>
                <a:ea typeface="Barlow Bold" pitchFamily="34" charset="-122"/>
                <a:cs typeface="Barlow Bold" pitchFamily="34" charset="-120"/>
              </a:rPr>
              <a:t>Operational Viability</a:t>
            </a:r>
            <a:endParaRPr lang="en-US" sz="2550" dirty="0"/>
          </a:p>
        </p:txBody>
      </p:sp>
      <p:sp>
        <p:nvSpPr>
          <p:cNvPr id="10" name="Text 7"/>
          <p:cNvSpPr/>
          <p:nvPr/>
        </p:nvSpPr>
        <p:spPr>
          <a:xfrm>
            <a:off x="5305425" y="5057775"/>
            <a:ext cx="4035981" cy="65865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Works as an overlay, not a replacement</a:t>
            </a:r>
            <a:endParaRPr lang="en-US" sz="1600" dirty="0"/>
          </a:p>
        </p:txBody>
      </p:sp>
      <p:sp>
        <p:nvSpPr>
          <p:cNvPr id="11" name="Text 8"/>
          <p:cNvSpPr/>
          <p:nvPr/>
        </p:nvSpPr>
        <p:spPr>
          <a:xfrm>
            <a:off x="5305425" y="5788462"/>
            <a:ext cx="4035981" cy="32932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Minimal staff retraining</a:t>
            </a:r>
            <a:endParaRPr lang="en-US" sz="1600" dirty="0"/>
          </a:p>
        </p:txBody>
      </p:sp>
      <p:sp>
        <p:nvSpPr>
          <p:cNvPr id="12" name="Text 9"/>
          <p:cNvSpPr/>
          <p:nvPr/>
        </p:nvSpPr>
        <p:spPr>
          <a:xfrm>
            <a:off x="5305425" y="6189821"/>
            <a:ext cx="4035981" cy="65865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Scalable from single prison to state level</a:t>
            </a:r>
            <a:endParaRPr lang="en-US" sz="1600" dirty="0"/>
          </a:p>
        </p:txBody>
      </p:sp>
      <p:sp>
        <p:nvSpPr>
          <p:cNvPr id="13" name="Text 10"/>
          <p:cNvSpPr/>
          <p:nvPr/>
        </p:nvSpPr>
        <p:spPr>
          <a:xfrm>
            <a:off x="9851231" y="4445794"/>
            <a:ext cx="3249930" cy="406241"/>
          </a:xfrm>
          <a:prstGeom prst="rect">
            <a:avLst/>
          </a:prstGeom>
          <a:noFill/>
          <a:ln/>
        </p:spPr>
        <p:txBody>
          <a:bodyPr wrap="none" lIns="0" tIns="0" rIns="0" bIns="0" rtlCol="0" anchor="t"/>
          <a:lstStyle/>
          <a:p>
            <a:pPr marL="0" indent="0" algn="l">
              <a:lnSpc>
                <a:spcPts val="3150"/>
              </a:lnSpc>
              <a:buNone/>
            </a:pPr>
            <a:r>
              <a:rPr lang="en-US" sz="2550" b="1" dirty="0">
                <a:solidFill>
                  <a:srgbClr val="2589C9"/>
                </a:solidFill>
                <a:latin typeface="Barlow Bold" pitchFamily="34" charset="0"/>
                <a:ea typeface="Barlow Bold" pitchFamily="34" charset="-122"/>
                <a:cs typeface="Barlow Bold" pitchFamily="34" charset="-120"/>
              </a:rPr>
              <a:t>Ethical Safeguards</a:t>
            </a:r>
            <a:endParaRPr lang="en-US" sz="2550" dirty="0"/>
          </a:p>
        </p:txBody>
      </p:sp>
      <p:sp>
        <p:nvSpPr>
          <p:cNvPr id="14" name="Text 11"/>
          <p:cNvSpPr/>
          <p:nvPr/>
        </p:nvSpPr>
        <p:spPr>
          <a:xfrm>
            <a:off x="9851231" y="5057775"/>
            <a:ext cx="4035981" cy="32932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No biometric identity storage</a:t>
            </a:r>
            <a:endParaRPr lang="en-US" sz="1600" dirty="0"/>
          </a:p>
        </p:txBody>
      </p:sp>
      <p:sp>
        <p:nvSpPr>
          <p:cNvPr id="15" name="Text 12"/>
          <p:cNvSpPr/>
          <p:nvPr/>
        </p:nvSpPr>
        <p:spPr>
          <a:xfrm>
            <a:off x="9851231" y="5459135"/>
            <a:ext cx="4035981" cy="65865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No automated punishment or parole</a:t>
            </a:r>
            <a:endParaRPr lang="en-US" sz="1600" dirty="0"/>
          </a:p>
        </p:txBody>
      </p:sp>
      <p:sp>
        <p:nvSpPr>
          <p:cNvPr id="16" name="Text 13"/>
          <p:cNvSpPr/>
          <p:nvPr/>
        </p:nvSpPr>
        <p:spPr>
          <a:xfrm>
            <a:off x="9851231" y="6189821"/>
            <a:ext cx="4035981" cy="32932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Human‑in‑the‑loop mandatory</a:t>
            </a:r>
            <a:endParaRPr lang="en-US" sz="1600" dirty="0"/>
          </a:p>
        </p:txBody>
      </p:sp>
      <p:sp>
        <p:nvSpPr>
          <p:cNvPr id="17" name="Text 14"/>
          <p:cNvSpPr/>
          <p:nvPr/>
        </p:nvSpPr>
        <p:spPr>
          <a:xfrm>
            <a:off x="9851231" y="6591181"/>
            <a:ext cx="4035981" cy="32932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84653"/>
                </a:solidFill>
                <a:latin typeface="Montserrat" pitchFamily="34" charset="0"/>
                <a:ea typeface="Montserrat" pitchFamily="34" charset="-122"/>
                <a:cs typeface="Montserrat" pitchFamily="34" charset="-120"/>
              </a:rPr>
              <a:t>Privacy‑preserving analytics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050727"/>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Impacts &amp; Benefits</a:t>
            </a:r>
            <a:endParaRPr lang="en-US" sz="4450" dirty="0"/>
          </a:p>
        </p:txBody>
      </p:sp>
      <p:sp>
        <p:nvSpPr>
          <p:cNvPr id="3" name="Text 1"/>
          <p:cNvSpPr/>
          <p:nvPr/>
        </p:nvSpPr>
        <p:spPr>
          <a:xfrm>
            <a:off x="758309" y="2196703"/>
            <a:ext cx="13113782"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4" name="Shape 2"/>
          <p:cNvSpPr/>
          <p:nvPr/>
        </p:nvSpPr>
        <p:spPr>
          <a:xfrm>
            <a:off x="758309" y="2787134"/>
            <a:ext cx="4226838" cy="2504003"/>
          </a:xfrm>
          <a:prstGeom prst="roundRect">
            <a:avLst>
              <a:gd name="adj" fmla="val 12979"/>
            </a:avLst>
          </a:prstGeom>
          <a:solidFill>
            <a:srgbClr val="D4E9F7"/>
          </a:solidFill>
          <a:ln w="7620">
            <a:solidFill>
              <a:srgbClr val="2589C9"/>
            </a:solidFill>
            <a:prstDash val="solid"/>
          </a:ln>
        </p:spPr>
      </p:sp>
      <p:sp>
        <p:nvSpPr>
          <p:cNvPr id="5" name="Shape 3"/>
          <p:cNvSpPr/>
          <p:nvPr/>
        </p:nvSpPr>
        <p:spPr>
          <a:xfrm>
            <a:off x="2546747" y="3011329"/>
            <a:ext cx="649962" cy="649962"/>
          </a:xfrm>
          <a:prstGeom prst="roundRect">
            <a:avLst>
              <a:gd name="adj" fmla="val 14067108"/>
            </a:avLst>
          </a:prstGeom>
          <a:solidFill>
            <a:srgbClr val="2589C9"/>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5460" y="3190042"/>
            <a:ext cx="292418" cy="292418"/>
          </a:xfrm>
          <a:prstGeom prst="rect">
            <a:avLst/>
          </a:prstGeom>
        </p:spPr>
      </p:pic>
      <p:sp>
        <p:nvSpPr>
          <p:cNvPr id="7" name="Text 4"/>
          <p:cNvSpPr/>
          <p:nvPr/>
        </p:nvSpPr>
        <p:spPr>
          <a:xfrm>
            <a:off x="982504" y="3877866"/>
            <a:ext cx="3778448" cy="712470"/>
          </a:xfrm>
          <a:prstGeom prst="rect">
            <a:avLst/>
          </a:prstGeom>
          <a:noFill/>
          <a:ln/>
        </p:spPr>
        <p:txBody>
          <a:bodyPr wrap="square" lIns="0" tIns="0" rIns="0" bIns="0" rtlCol="0" anchor="t"/>
          <a:lstStyle/>
          <a:p>
            <a:pPr marL="0" indent="0" algn="ctr">
              <a:lnSpc>
                <a:spcPts val="2800"/>
              </a:lnSpc>
              <a:buNone/>
            </a:pPr>
            <a:r>
              <a:rPr lang="en-US" sz="2200" b="1" dirty="0">
                <a:solidFill>
                  <a:srgbClr val="384653"/>
                </a:solidFill>
                <a:latin typeface="Barlow Bold" pitchFamily="34" charset="0"/>
                <a:ea typeface="Barlow Bold" pitchFamily="34" charset="-122"/>
                <a:cs typeface="Barlow Bold" pitchFamily="34" charset="-120"/>
              </a:rPr>
              <a:t>Early detection of emotional distress</a:t>
            </a:r>
            <a:endParaRPr lang="en-US" sz="2200" dirty="0"/>
          </a:p>
        </p:txBody>
      </p:sp>
      <p:sp>
        <p:nvSpPr>
          <p:cNvPr id="8" name="Shape 5"/>
          <p:cNvSpPr/>
          <p:nvPr/>
        </p:nvSpPr>
        <p:spPr>
          <a:xfrm>
            <a:off x="5201722" y="2787134"/>
            <a:ext cx="4226838" cy="2504003"/>
          </a:xfrm>
          <a:prstGeom prst="roundRect">
            <a:avLst>
              <a:gd name="adj" fmla="val 12979"/>
            </a:avLst>
          </a:prstGeom>
          <a:solidFill>
            <a:srgbClr val="D4E9F7"/>
          </a:solidFill>
          <a:ln w="7620">
            <a:solidFill>
              <a:srgbClr val="2589C9"/>
            </a:solidFill>
            <a:prstDash val="solid"/>
          </a:ln>
        </p:spPr>
      </p:sp>
      <p:sp>
        <p:nvSpPr>
          <p:cNvPr id="9" name="Shape 6"/>
          <p:cNvSpPr/>
          <p:nvPr/>
        </p:nvSpPr>
        <p:spPr>
          <a:xfrm>
            <a:off x="6990159" y="3011329"/>
            <a:ext cx="649962" cy="649962"/>
          </a:xfrm>
          <a:prstGeom prst="roundRect">
            <a:avLst>
              <a:gd name="adj" fmla="val 14067108"/>
            </a:avLst>
          </a:prstGeom>
          <a:solidFill>
            <a:srgbClr val="2589C9"/>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872" y="3190042"/>
            <a:ext cx="292418" cy="292418"/>
          </a:xfrm>
          <a:prstGeom prst="rect">
            <a:avLst/>
          </a:prstGeom>
        </p:spPr>
      </p:pic>
      <p:sp>
        <p:nvSpPr>
          <p:cNvPr id="11" name="Text 7"/>
          <p:cNvSpPr/>
          <p:nvPr/>
        </p:nvSpPr>
        <p:spPr>
          <a:xfrm>
            <a:off x="5425916" y="3877866"/>
            <a:ext cx="3778448" cy="712470"/>
          </a:xfrm>
          <a:prstGeom prst="rect">
            <a:avLst/>
          </a:prstGeom>
          <a:noFill/>
          <a:ln/>
        </p:spPr>
        <p:txBody>
          <a:bodyPr wrap="square" lIns="0" tIns="0" rIns="0" bIns="0" rtlCol="0" anchor="t"/>
          <a:lstStyle/>
          <a:p>
            <a:pPr marL="0" indent="0" algn="ctr">
              <a:lnSpc>
                <a:spcPts val="2800"/>
              </a:lnSpc>
              <a:buNone/>
            </a:pPr>
            <a:r>
              <a:rPr lang="en-US" sz="2200" b="1" dirty="0">
                <a:solidFill>
                  <a:srgbClr val="384653"/>
                </a:solidFill>
                <a:latin typeface="Barlow Bold" pitchFamily="34" charset="0"/>
                <a:ea typeface="Barlow Bold" pitchFamily="34" charset="-122"/>
                <a:cs typeface="Barlow Bold" pitchFamily="34" charset="-120"/>
              </a:rPr>
              <a:t>Improved rehabilitation tracking</a:t>
            </a:r>
            <a:endParaRPr lang="en-US" sz="2200" dirty="0"/>
          </a:p>
        </p:txBody>
      </p:sp>
      <p:sp>
        <p:nvSpPr>
          <p:cNvPr id="12" name="Text 8"/>
          <p:cNvSpPr/>
          <p:nvPr/>
        </p:nvSpPr>
        <p:spPr>
          <a:xfrm>
            <a:off x="5425916" y="4720233"/>
            <a:ext cx="3778448" cy="346710"/>
          </a:xfrm>
          <a:prstGeom prst="rect">
            <a:avLst/>
          </a:prstGeom>
          <a:noFill/>
          <a:ln/>
        </p:spPr>
        <p:txBody>
          <a:bodyPr wrap="none" lIns="0" tIns="0" rIns="0" bIns="0" rtlCol="0" anchor="t"/>
          <a:lstStyle/>
          <a:p>
            <a:pPr marL="0" indent="0" algn="ctr">
              <a:lnSpc>
                <a:spcPts val="2700"/>
              </a:lnSpc>
              <a:buNone/>
            </a:pPr>
            <a:endParaRPr lang="en-US" sz="1700" dirty="0"/>
          </a:p>
        </p:txBody>
      </p:sp>
      <p:sp>
        <p:nvSpPr>
          <p:cNvPr id="13" name="Shape 9"/>
          <p:cNvSpPr/>
          <p:nvPr/>
        </p:nvSpPr>
        <p:spPr>
          <a:xfrm>
            <a:off x="9645134" y="2787134"/>
            <a:ext cx="4226957" cy="2504003"/>
          </a:xfrm>
          <a:prstGeom prst="roundRect">
            <a:avLst>
              <a:gd name="adj" fmla="val 12979"/>
            </a:avLst>
          </a:prstGeom>
          <a:solidFill>
            <a:srgbClr val="D4E9F7"/>
          </a:solidFill>
          <a:ln w="7620">
            <a:solidFill>
              <a:srgbClr val="2589C9"/>
            </a:solidFill>
            <a:prstDash val="solid"/>
          </a:ln>
        </p:spPr>
      </p:sp>
      <p:sp>
        <p:nvSpPr>
          <p:cNvPr id="14" name="Shape 10"/>
          <p:cNvSpPr/>
          <p:nvPr/>
        </p:nvSpPr>
        <p:spPr>
          <a:xfrm>
            <a:off x="11433572" y="3011329"/>
            <a:ext cx="649962" cy="649962"/>
          </a:xfrm>
          <a:prstGeom prst="roundRect">
            <a:avLst>
              <a:gd name="adj" fmla="val 14067108"/>
            </a:avLst>
          </a:prstGeom>
          <a:solidFill>
            <a:srgbClr val="2589C9"/>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2285" y="3190042"/>
            <a:ext cx="292418" cy="292418"/>
          </a:xfrm>
          <a:prstGeom prst="rect">
            <a:avLst/>
          </a:prstGeom>
        </p:spPr>
      </p:pic>
      <p:sp>
        <p:nvSpPr>
          <p:cNvPr id="16" name="Text 11"/>
          <p:cNvSpPr/>
          <p:nvPr/>
        </p:nvSpPr>
        <p:spPr>
          <a:xfrm>
            <a:off x="9869329" y="3877866"/>
            <a:ext cx="3778568" cy="712470"/>
          </a:xfrm>
          <a:prstGeom prst="rect">
            <a:avLst/>
          </a:prstGeom>
          <a:noFill/>
          <a:ln/>
        </p:spPr>
        <p:txBody>
          <a:bodyPr wrap="square" lIns="0" tIns="0" rIns="0" bIns="0" rtlCol="0" anchor="t"/>
          <a:lstStyle/>
          <a:p>
            <a:pPr marL="0" indent="0" algn="ctr">
              <a:lnSpc>
                <a:spcPts val="2800"/>
              </a:lnSpc>
              <a:buNone/>
            </a:pPr>
            <a:r>
              <a:rPr lang="en-US" sz="2200" b="1" dirty="0">
                <a:solidFill>
                  <a:srgbClr val="384653"/>
                </a:solidFill>
                <a:latin typeface="Barlow Bold" pitchFamily="34" charset="0"/>
                <a:ea typeface="Barlow Bold" pitchFamily="34" charset="-122"/>
                <a:cs typeface="Barlow Bold" pitchFamily="34" charset="-120"/>
              </a:rPr>
              <a:t>Better workload prioritization for staff</a:t>
            </a:r>
            <a:endParaRPr lang="en-US" sz="2200" dirty="0"/>
          </a:p>
        </p:txBody>
      </p:sp>
      <p:sp>
        <p:nvSpPr>
          <p:cNvPr id="17" name="Shape 12"/>
          <p:cNvSpPr/>
          <p:nvPr/>
        </p:nvSpPr>
        <p:spPr>
          <a:xfrm>
            <a:off x="758309" y="5507712"/>
            <a:ext cx="13113782" cy="1671161"/>
          </a:xfrm>
          <a:prstGeom prst="roundRect">
            <a:avLst>
              <a:gd name="adj" fmla="val 19447"/>
            </a:avLst>
          </a:prstGeom>
          <a:solidFill>
            <a:srgbClr val="D4E9F7"/>
          </a:solidFill>
          <a:ln w="7620">
            <a:solidFill>
              <a:srgbClr val="2589C9"/>
            </a:solidFill>
            <a:prstDash val="solid"/>
          </a:ln>
        </p:spPr>
      </p:sp>
      <p:sp>
        <p:nvSpPr>
          <p:cNvPr id="18" name="Shape 13"/>
          <p:cNvSpPr/>
          <p:nvPr/>
        </p:nvSpPr>
        <p:spPr>
          <a:xfrm>
            <a:off x="6990159" y="5731907"/>
            <a:ext cx="649962" cy="649962"/>
          </a:xfrm>
          <a:prstGeom prst="roundRect">
            <a:avLst>
              <a:gd name="adj" fmla="val 14067108"/>
            </a:avLst>
          </a:prstGeom>
          <a:solidFill>
            <a:srgbClr val="2589C9"/>
          </a:solidFill>
          <a:ln/>
        </p:spPr>
      </p:sp>
      <p:pic>
        <p:nvPicPr>
          <p:cNvPr id="19"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872" y="5910620"/>
            <a:ext cx="292418" cy="292418"/>
          </a:xfrm>
          <a:prstGeom prst="rect">
            <a:avLst/>
          </a:prstGeom>
        </p:spPr>
      </p:pic>
      <p:sp>
        <p:nvSpPr>
          <p:cNvPr id="20" name="Text 14"/>
          <p:cNvSpPr/>
          <p:nvPr/>
        </p:nvSpPr>
        <p:spPr>
          <a:xfrm>
            <a:off x="4503896" y="6598444"/>
            <a:ext cx="5622608" cy="356235"/>
          </a:xfrm>
          <a:prstGeom prst="rect">
            <a:avLst/>
          </a:prstGeom>
          <a:noFill/>
          <a:ln/>
        </p:spPr>
        <p:txBody>
          <a:bodyPr wrap="none" lIns="0" tIns="0" rIns="0" bIns="0" rtlCol="0" anchor="t"/>
          <a:lstStyle/>
          <a:p>
            <a:pPr marL="0" indent="0" algn="ctr">
              <a:lnSpc>
                <a:spcPts val="2800"/>
              </a:lnSpc>
              <a:buNone/>
            </a:pPr>
            <a:r>
              <a:rPr lang="en-US" sz="2200" b="1" dirty="0">
                <a:solidFill>
                  <a:srgbClr val="384653"/>
                </a:solidFill>
                <a:latin typeface="Barlow Bold" pitchFamily="34" charset="0"/>
                <a:ea typeface="Barlow Bold" pitchFamily="34" charset="-122"/>
                <a:cs typeface="Barlow Bold" pitchFamily="34" charset="-120"/>
              </a:rPr>
              <a:t>Data‑driven but humane prison management</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744658"/>
            <a:ext cx="5416510" cy="676989"/>
          </a:xfrm>
          <a:prstGeom prst="rect">
            <a:avLst/>
          </a:prstGeom>
          <a:noFill/>
          <a:ln/>
        </p:spPr>
        <p:txBody>
          <a:bodyPr wrap="none" lIns="0" tIns="0" rIns="0" bIns="0" rtlCol="0" anchor="t"/>
          <a:lstStyle/>
          <a:p>
            <a:pPr marL="0" indent="0" algn="l">
              <a:lnSpc>
                <a:spcPts val="5300"/>
              </a:lnSpc>
              <a:buNone/>
            </a:pPr>
            <a:r>
              <a:rPr lang="en-US" sz="4250" b="1" dirty="0">
                <a:solidFill>
                  <a:srgbClr val="2E3C4E"/>
                </a:solidFill>
                <a:latin typeface="Barlow Bold" pitchFamily="34" charset="0"/>
                <a:ea typeface="Barlow Bold" pitchFamily="34" charset="-122"/>
                <a:cs typeface="Barlow Bold" pitchFamily="34" charset="-120"/>
              </a:rPr>
              <a:t>Conclusion</a:t>
            </a:r>
            <a:endParaRPr lang="en-US" sz="4250" dirty="0"/>
          </a:p>
        </p:txBody>
      </p:sp>
      <p:sp>
        <p:nvSpPr>
          <p:cNvPr id="4" name="Text 1"/>
          <p:cNvSpPr/>
          <p:nvPr/>
        </p:nvSpPr>
        <p:spPr>
          <a:xfrm>
            <a:off x="758309" y="1741527"/>
            <a:ext cx="7627382" cy="5743415"/>
          </a:xfrm>
          <a:prstGeom prst="rect">
            <a:avLst/>
          </a:prstGeom>
          <a:noFill/>
          <a:ln/>
        </p:spPr>
        <p:txBody>
          <a:bodyPr wrap="square" lIns="0" tIns="0" rIns="0" bIns="0" rtlCol="0" anchor="t"/>
          <a:lstStyle/>
          <a:p>
            <a:pPr marL="0" indent="0" algn="l">
              <a:lnSpc>
                <a:spcPts val="2550"/>
              </a:lnSpc>
              <a:buNone/>
            </a:pPr>
            <a:endParaRPr lang="en-US" sz="1600" dirty="0">
              <a:solidFill>
                <a:srgbClr val="384653"/>
              </a:solidFill>
              <a:latin typeface="Montserrat" pitchFamily="34" charset="0"/>
              <a:ea typeface="Montserrat" pitchFamily="34" charset="-122"/>
              <a:cs typeface="Montserrat" pitchFamily="34" charset="-120"/>
            </a:endParaRPr>
          </a:p>
          <a:p>
            <a:pPr marL="0" indent="0" algn="l">
              <a:lnSpc>
                <a:spcPts val="2550"/>
              </a:lnSpc>
              <a:buNone/>
            </a:pPr>
            <a:r>
              <a:rPr lang="en-US" sz="2000" b="1" dirty="0">
                <a:solidFill>
                  <a:srgbClr val="089DE8"/>
                </a:solidFill>
                <a:latin typeface="Montserrat" pitchFamily="34" charset="0"/>
                <a:ea typeface="Montserrat" pitchFamily="34" charset="-122"/>
                <a:cs typeface="Montserrat" pitchFamily="34" charset="-120"/>
              </a:rPr>
              <a:t>PRAಯಾS</a:t>
            </a:r>
            <a:r>
              <a:rPr lang="en-US" sz="1600" dirty="0">
                <a:solidFill>
                  <a:srgbClr val="384653"/>
                </a:solidFill>
                <a:latin typeface="Montserrat" pitchFamily="34" charset="0"/>
                <a:ea typeface="Montserrat" pitchFamily="34" charset="-122"/>
                <a:cs typeface="Montserrat" pitchFamily="34" charset="-120"/>
              </a:rPr>
              <a:t> demonstrates how </a:t>
            </a:r>
            <a:r>
              <a:rPr lang="en-US" sz="1600" b="1" dirty="0">
                <a:solidFill>
                  <a:srgbClr val="089DE8"/>
                </a:solidFill>
                <a:latin typeface="Montserrat" pitchFamily="34" charset="0"/>
                <a:ea typeface="Montserrat" pitchFamily="34" charset="-122"/>
                <a:cs typeface="Montserrat" pitchFamily="34" charset="-120"/>
              </a:rPr>
              <a:t>affective computing and responsible AI</a:t>
            </a:r>
            <a:r>
              <a:rPr lang="en-US" sz="1600" dirty="0">
                <a:solidFill>
                  <a:srgbClr val="089DE8"/>
                </a:solidFill>
                <a:latin typeface="Montserrat" pitchFamily="34" charset="0"/>
                <a:ea typeface="Montserrat" pitchFamily="34" charset="-122"/>
                <a:cs typeface="Montserrat" pitchFamily="34" charset="-120"/>
              </a:rPr>
              <a:t> </a:t>
            </a:r>
            <a:r>
              <a:rPr lang="en-US" sz="1600" dirty="0">
                <a:solidFill>
                  <a:srgbClr val="384653"/>
                </a:solidFill>
                <a:latin typeface="Montserrat" pitchFamily="34" charset="0"/>
                <a:ea typeface="Montserrat" pitchFamily="34" charset="-122"/>
                <a:cs typeface="Montserrat" pitchFamily="34" charset="-120"/>
              </a:rPr>
              <a:t>can be effectively applied in correctional systems to address two critical challenges: inmate wellbeing and prison violence. By combining </a:t>
            </a:r>
            <a:r>
              <a:rPr lang="en-US" sz="1600" dirty="0">
                <a:solidFill>
                  <a:srgbClr val="089DE8"/>
                </a:solidFill>
                <a:latin typeface="Montserrat" pitchFamily="34" charset="0"/>
                <a:ea typeface="Montserrat" pitchFamily="34" charset="-122"/>
                <a:cs typeface="Montserrat" pitchFamily="34" charset="-120"/>
              </a:rPr>
              <a:t>emotional signal recognition, behavioural pattern analysis, and explainable AI</a:t>
            </a:r>
            <a:r>
              <a:rPr lang="en-US" sz="1600" dirty="0">
                <a:solidFill>
                  <a:srgbClr val="384653"/>
                </a:solidFill>
                <a:latin typeface="Montserrat" pitchFamily="34" charset="0"/>
                <a:ea typeface="Montserrat" pitchFamily="34" charset="-122"/>
                <a:cs typeface="Montserrat" pitchFamily="34" charset="-120"/>
              </a:rPr>
              <a:t>, the system enables </a:t>
            </a:r>
            <a:r>
              <a:rPr lang="en-US" sz="1600" dirty="0">
                <a:solidFill>
                  <a:srgbClr val="089DE8"/>
                </a:solidFill>
                <a:latin typeface="Montserrat" pitchFamily="34" charset="0"/>
                <a:ea typeface="Montserrat" pitchFamily="34" charset="-122"/>
                <a:cs typeface="Montserrat" pitchFamily="34" charset="-120"/>
              </a:rPr>
              <a:t>early risk detection and de-escalation</a:t>
            </a:r>
            <a:r>
              <a:rPr lang="en-US" sz="1600" dirty="0">
                <a:solidFill>
                  <a:srgbClr val="384653"/>
                </a:solidFill>
                <a:latin typeface="Montserrat" pitchFamily="34" charset="0"/>
                <a:ea typeface="Montserrat" pitchFamily="34" charset="-122"/>
                <a:cs typeface="Montserrat" pitchFamily="34" charset="-120"/>
              </a:rPr>
              <a:t>, while ensuring that </a:t>
            </a:r>
            <a:r>
              <a:rPr lang="en-US" sz="1600" dirty="0">
                <a:solidFill>
                  <a:srgbClr val="089DE8"/>
                </a:solidFill>
                <a:latin typeface="Montserrat" pitchFamily="34" charset="0"/>
                <a:ea typeface="Montserrat" pitchFamily="34" charset="-122"/>
                <a:cs typeface="Montserrat" pitchFamily="34" charset="-120"/>
              </a:rPr>
              <a:t>all decisions remain human-led.</a:t>
            </a:r>
          </a:p>
          <a:p>
            <a:pPr>
              <a:lnSpc>
                <a:spcPts val="2550"/>
              </a:lnSpc>
            </a:pPr>
            <a:r>
              <a:rPr lang="en-US" sz="1600" dirty="0">
                <a:solidFill>
                  <a:srgbClr val="384653"/>
                </a:solidFill>
                <a:latin typeface="Montserrat" pitchFamily="34" charset="0"/>
                <a:ea typeface="Montserrat" pitchFamily="34" charset="-122"/>
                <a:cs typeface="Montserrat" pitchFamily="34" charset="-120"/>
              </a:rPr>
              <a:t>In the Indian prison context, where overcrowding and limited mental health capacity strain rehabilitation efforts, PRAಯಾS offers a </a:t>
            </a:r>
            <a:r>
              <a:rPr lang="en-US" sz="1600" b="1" dirty="0">
                <a:solidFill>
                  <a:srgbClr val="089DE8"/>
                </a:solidFill>
                <a:latin typeface="Montserrat" pitchFamily="34" charset="0"/>
                <a:ea typeface="Montserrat" pitchFamily="34" charset="-122"/>
                <a:cs typeface="Montserrat" pitchFamily="34" charset="-120"/>
              </a:rPr>
              <a:t>scalable, ethical support tool</a:t>
            </a:r>
            <a:r>
              <a:rPr lang="en-US" sz="1600" dirty="0">
                <a:solidFill>
                  <a:srgbClr val="089DE8"/>
                </a:solidFill>
                <a:latin typeface="Montserrat" pitchFamily="34" charset="0"/>
                <a:ea typeface="Montserrat" pitchFamily="34" charset="-122"/>
                <a:cs typeface="Montserrat" pitchFamily="34" charset="-120"/>
              </a:rPr>
              <a:t> </a:t>
            </a:r>
            <a:r>
              <a:rPr lang="en-US" sz="1600" dirty="0">
                <a:solidFill>
                  <a:srgbClr val="384653"/>
                </a:solidFill>
                <a:latin typeface="Montserrat" pitchFamily="34" charset="0"/>
                <a:ea typeface="Montserrat" pitchFamily="34" charset="-122"/>
                <a:cs typeface="Montserrat" pitchFamily="34" charset="-120"/>
              </a:rPr>
              <a:t>that works with existing infrastructure and respects privacy. At the same time, its design reflects challenges faced by correctional systems globally, making the approach adaptable across regions.</a:t>
            </a:r>
          </a:p>
          <a:p>
            <a:pPr>
              <a:lnSpc>
                <a:spcPts val="2550"/>
              </a:lnSpc>
            </a:pPr>
            <a:r>
              <a:rPr lang="en-US" sz="1600" dirty="0">
                <a:solidFill>
                  <a:srgbClr val="384653"/>
                </a:solidFill>
                <a:latin typeface="Montserrat" pitchFamily="34" charset="0"/>
                <a:ea typeface="Montserrat" pitchFamily="34" charset="-122"/>
                <a:cs typeface="Montserrat" pitchFamily="34" charset="-120"/>
              </a:rPr>
              <a:t>By shifting prisons from </a:t>
            </a:r>
            <a:r>
              <a:rPr lang="en-US" sz="1600" b="1" dirty="0">
                <a:solidFill>
                  <a:srgbClr val="089DE8"/>
                </a:solidFill>
                <a:latin typeface="Montserrat" pitchFamily="34" charset="0"/>
                <a:ea typeface="Montserrat" pitchFamily="34" charset="-122"/>
                <a:cs typeface="Montserrat" pitchFamily="34" charset="-120"/>
              </a:rPr>
              <a:t>reactive surveillance to proactive care</a:t>
            </a:r>
            <a:r>
              <a:rPr lang="en-US" sz="1600" dirty="0">
                <a:solidFill>
                  <a:srgbClr val="384653"/>
                </a:solidFill>
                <a:latin typeface="Montserrat" pitchFamily="34" charset="0"/>
                <a:ea typeface="Montserrat" pitchFamily="34" charset="-122"/>
                <a:cs typeface="Montserrat" pitchFamily="34" charset="-120"/>
              </a:rPr>
              <a:t>, PRAಯಾS shows how technology can strengthen safety, support rehabilitation, and align correctional practices with humane, data-driven governance.</a:t>
            </a:r>
            <a:endParaRPr lang="en-US" sz="1600" dirty="0"/>
          </a:p>
          <a:p>
            <a:pPr>
              <a:lnSpc>
                <a:spcPts val="2550"/>
              </a:lnSpc>
            </a:pPr>
            <a:endParaRPr lang="en-US" sz="1600" dirty="0"/>
          </a:p>
          <a:p>
            <a:pPr marL="0" indent="0" algn="l">
              <a:lnSpc>
                <a:spcPts val="2550"/>
              </a:lnSpc>
              <a:buNone/>
            </a:pPr>
            <a:endParaRPr lang="en-US" sz="1600" dirty="0">
              <a:solidFill>
                <a:srgbClr val="089DE8"/>
              </a:solidFill>
            </a:endParaRPr>
          </a:p>
        </p:txBody>
      </p:sp>
      <p:sp>
        <p:nvSpPr>
          <p:cNvPr id="5" name="Text 2"/>
          <p:cNvSpPr/>
          <p:nvPr/>
        </p:nvSpPr>
        <p:spPr>
          <a:xfrm>
            <a:off x="758309" y="3948946"/>
            <a:ext cx="7627382" cy="1975961"/>
          </a:xfrm>
          <a:prstGeom prst="rect">
            <a:avLst/>
          </a:prstGeom>
          <a:noFill/>
          <a:ln/>
        </p:spPr>
        <p:txBody>
          <a:bodyPr wrap="square" lIns="0" tIns="0" rIns="0" bIns="0" rtlCol="0" anchor="t"/>
          <a:lstStyle/>
          <a:p>
            <a:pPr marL="0" indent="0" algn="l">
              <a:lnSpc>
                <a:spcPts val="2550"/>
              </a:lnSpc>
              <a:buNone/>
            </a:pPr>
            <a:endParaRPr lang="en-US" sz="1600" dirty="0"/>
          </a:p>
        </p:txBody>
      </p:sp>
      <p:sp>
        <p:nvSpPr>
          <p:cNvPr id="6" name="Text 3"/>
          <p:cNvSpPr/>
          <p:nvPr/>
        </p:nvSpPr>
        <p:spPr>
          <a:xfrm>
            <a:off x="758309" y="6156365"/>
            <a:ext cx="7627382" cy="1317308"/>
          </a:xfrm>
          <a:prstGeom prst="rect">
            <a:avLst/>
          </a:prstGeom>
          <a:noFill/>
          <a:ln/>
        </p:spPr>
        <p:txBody>
          <a:bodyPr wrap="square" lIns="0" tIns="0" rIns="0" bIns="0" rtlCol="0" anchor="t"/>
          <a:lstStyle/>
          <a:p>
            <a:pPr marL="0" indent="0" algn="l">
              <a:lnSpc>
                <a:spcPts val="2550"/>
              </a:lnSpc>
              <a:buNone/>
            </a:pP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940</Words>
  <Application>Microsoft Office PowerPoint</Application>
  <PresentationFormat>Custom</PresentationFormat>
  <Paragraphs>110</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Montserrat</vt:lpstr>
      <vt:lpstr>Barlow Bold</vt:lpstr>
      <vt:lpstr>Barlow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Sharu Hampali</dc:creator>
  <cp:lastModifiedBy>Sharu Hampali</cp:lastModifiedBy>
  <cp:revision>2</cp:revision>
  <dcterms:created xsi:type="dcterms:W3CDTF">2025-12-25T16:41:44Z</dcterms:created>
  <dcterms:modified xsi:type="dcterms:W3CDTF">2025-12-25T16:55:04Z</dcterms:modified>
</cp:coreProperties>
</file>